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858585"/>
        </a:solidFill>
        <a:effectLst/>
        <a:uFillTx/>
        <a:latin typeface="Marker Felt"/>
        <a:ea typeface="Marker Felt"/>
        <a:cs typeface="Marker Felt"/>
        <a:sym typeface="Marker Felt"/>
      </a:defRPr>
    </a:lvl1pPr>
    <a:lvl2pPr marL="0" marR="0" indent="266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858585"/>
        </a:solidFill>
        <a:effectLst/>
        <a:uFillTx/>
        <a:latin typeface="Marker Felt"/>
        <a:ea typeface="Marker Felt"/>
        <a:cs typeface="Marker Felt"/>
        <a:sym typeface="Marker Felt"/>
      </a:defRPr>
    </a:lvl2pPr>
    <a:lvl3pPr marL="0" marR="0" indent="533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858585"/>
        </a:solidFill>
        <a:effectLst/>
        <a:uFillTx/>
        <a:latin typeface="Marker Felt"/>
        <a:ea typeface="Marker Felt"/>
        <a:cs typeface="Marker Felt"/>
        <a:sym typeface="Marker Felt"/>
      </a:defRPr>
    </a:lvl3pPr>
    <a:lvl4pPr marL="0" marR="0" indent="8001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858585"/>
        </a:solidFill>
        <a:effectLst/>
        <a:uFillTx/>
        <a:latin typeface="Marker Felt"/>
        <a:ea typeface="Marker Felt"/>
        <a:cs typeface="Marker Felt"/>
        <a:sym typeface="Marker Felt"/>
      </a:defRPr>
    </a:lvl4pPr>
    <a:lvl5pPr marL="0" marR="0" indent="1066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858585"/>
        </a:solidFill>
        <a:effectLst/>
        <a:uFillTx/>
        <a:latin typeface="Marker Felt"/>
        <a:ea typeface="Marker Felt"/>
        <a:cs typeface="Marker Felt"/>
        <a:sym typeface="Marker Felt"/>
      </a:defRPr>
    </a:lvl5pPr>
    <a:lvl6pPr marL="0" marR="0" indent="1333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858585"/>
        </a:solidFill>
        <a:effectLst/>
        <a:uFillTx/>
        <a:latin typeface="Marker Felt"/>
        <a:ea typeface="Marker Felt"/>
        <a:cs typeface="Marker Felt"/>
        <a:sym typeface="Marker Felt"/>
      </a:defRPr>
    </a:lvl6pPr>
    <a:lvl7pPr marL="0" marR="0" indent="161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858585"/>
        </a:solidFill>
        <a:effectLst/>
        <a:uFillTx/>
        <a:latin typeface="Marker Felt"/>
        <a:ea typeface="Marker Felt"/>
        <a:cs typeface="Marker Felt"/>
        <a:sym typeface="Marker Felt"/>
      </a:defRPr>
    </a:lvl7pPr>
    <a:lvl8pPr marL="0" marR="0" indent="1879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858585"/>
        </a:solidFill>
        <a:effectLst/>
        <a:uFillTx/>
        <a:latin typeface="Marker Felt"/>
        <a:ea typeface="Marker Felt"/>
        <a:cs typeface="Marker Felt"/>
        <a:sym typeface="Marker Felt"/>
      </a:defRPr>
    </a:lvl8pPr>
    <a:lvl9pPr marL="0" marR="0" indent="2146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858585"/>
        </a:solidFill>
        <a:effectLst/>
        <a:uFillTx/>
        <a:latin typeface="Marker Felt"/>
        <a:ea typeface="Marker Felt"/>
        <a:cs typeface="Marker Felt"/>
        <a:sym typeface="Marker Fel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Marker Felt"/>
          <a:ea typeface="Marker Felt"/>
          <a:cs typeface="Marker Felt"/>
        </a:font>
        <a:srgbClr val="868686"/>
      </a:tcTxStyle>
      <a:tcStyle>
        <a:tcBdr>
          <a:left>
            <a:ln w="25400" cap="flat">
              <a:solidFill>
                <a:srgbClr val="5091C0"/>
              </a:solidFill>
              <a:prstDash val="solid"/>
              <a:miter lim="400000"/>
            </a:ln>
          </a:left>
          <a:right>
            <a:ln w="25400" cap="flat">
              <a:solidFill>
                <a:srgbClr val="5091C0"/>
              </a:solidFill>
              <a:prstDash val="solid"/>
              <a:miter lim="400000"/>
            </a:ln>
          </a:right>
          <a:top>
            <a:ln w="25400" cap="flat">
              <a:solidFill>
                <a:srgbClr val="5091C0"/>
              </a:solidFill>
              <a:prstDash val="solid"/>
              <a:miter lim="400000"/>
            </a:ln>
          </a:top>
          <a:bottom>
            <a:ln w="25400" cap="flat">
              <a:solidFill>
                <a:srgbClr val="5091C0"/>
              </a:solidFill>
              <a:prstDash val="solid"/>
              <a:miter lim="400000"/>
            </a:ln>
          </a:bottom>
          <a:insideH>
            <a:ln w="25400" cap="flat">
              <a:solidFill>
                <a:srgbClr val="5091C0"/>
              </a:solidFill>
              <a:prstDash val="solid"/>
              <a:miter lim="400000"/>
            </a:ln>
          </a:insideH>
          <a:insideV>
            <a:ln w="25400" cap="flat">
              <a:solidFill>
                <a:srgbClr val="5091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9C4C8">
              <a:alpha val="30000"/>
            </a:srgbClr>
          </a:solidFill>
        </a:fill>
      </a:tcStyle>
    </a:band2H>
    <a:firstCol>
      <a:tcTxStyle b="off" i="off">
        <a:font>
          <a:latin typeface="Marker Felt"/>
          <a:ea typeface="Marker Felt"/>
          <a:cs typeface="Marker Felt"/>
        </a:font>
        <a:srgbClr val="FFFFFF"/>
      </a:tcTxStyle>
      <a:tcStyle>
        <a:tcBdr>
          <a:left>
            <a:ln w="25400" cap="flat">
              <a:solidFill>
                <a:srgbClr val="5091C0"/>
              </a:solidFill>
              <a:prstDash val="solid"/>
              <a:miter lim="400000"/>
            </a:ln>
          </a:left>
          <a:right>
            <a:ln w="25400" cap="flat">
              <a:solidFill>
                <a:srgbClr val="5091C0"/>
              </a:solidFill>
              <a:prstDash val="solid"/>
              <a:miter lim="400000"/>
            </a:ln>
          </a:right>
          <a:top>
            <a:ln w="25400" cap="flat">
              <a:solidFill>
                <a:srgbClr val="5091C0"/>
              </a:solidFill>
              <a:prstDash val="solid"/>
              <a:miter lim="400000"/>
            </a:ln>
          </a:top>
          <a:bottom>
            <a:ln w="25400" cap="flat">
              <a:solidFill>
                <a:srgbClr val="5091C0"/>
              </a:solidFill>
              <a:prstDash val="solid"/>
              <a:miter lim="400000"/>
            </a:ln>
          </a:bottom>
          <a:insideH>
            <a:ln w="25400" cap="flat">
              <a:solidFill>
                <a:srgbClr val="5091C0"/>
              </a:solidFill>
              <a:prstDash val="solid"/>
              <a:miter lim="400000"/>
            </a:ln>
          </a:insideH>
          <a:insideV>
            <a:ln w="25400" cap="flat">
              <a:solidFill>
                <a:srgbClr val="5091C0"/>
              </a:solidFill>
              <a:prstDash val="solid"/>
              <a:miter lim="400000"/>
            </a:ln>
          </a:insideV>
        </a:tcBdr>
        <a:fill>
          <a:solidFill>
            <a:srgbClr val="0097EB">
              <a:alpha val="62000"/>
            </a:srgbClr>
          </a:solidFill>
        </a:fill>
      </a:tcStyle>
    </a:firstCol>
    <a:lastRow>
      <a:tcTxStyle b="off" i="off">
        <a:font>
          <a:latin typeface="Marker Felt"/>
          <a:ea typeface="Marker Felt"/>
          <a:cs typeface="Marker Felt"/>
        </a:font>
        <a:srgbClr val="FFFFFF"/>
      </a:tcTxStyle>
      <a:tcStyle>
        <a:tcBdr>
          <a:left>
            <a:ln w="25400" cap="flat">
              <a:solidFill>
                <a:srgbClr val="5091C0"/>
              </a:solidFill>
              <a:prstDash val="solid"/>
              <a:miter lim="400000"/>
            </a:ln>
          </a:left>
          <a:right>
            <a:ln w="25400" cap="flat">
              <a:solidFill>
                <a:srgbClr val="5091C0"/>
              </a:solidFill>
              <a:prstDash val="solid"/>
              <a:miter lim="400000"/>
            </a:ln>
          </a:right>
          <a:top>
            <a:ln w="25400" cap="flat">
              <a:solidFill>
                <a:srgbClr val="5091C0"/>
              </a:solidFill>
              <a:prstDash val="solid"/>
              <a:miter lim="400000"/>
            </a:ln>
          </a:top>
          <a:bottom>
            <a:ln w="25400" cap="flat">
              <a:solidFill>
                <a:srgbClr val="5091C0"/>
              </a:solidFill>
              <a:prstDash val="solid"/>
              <a:miter lim="400000"/>
            </a:ln>
          </a:bottom>
          <a:insideH>
            <a:ln w="25400" cap="flat">
              <a:solidFill>
                <a:srgbClr val="5091C0"/>
              </a:solidFill>
              <a:prstDash val="solid"/>
              <a:miter lim="400000"/>
            </a:ln>
          </a:insideH>
          <a:insideV>
            <a:ln w="25400" cap="flat">
              <a:solidFill>
                <a:srgbClr val="5091C0"/>
              </a:solidFill>
              <a:prstDash val="solid"/>
              <a:miter lim="400000"/>
            </a:ln>
          </a:insideV>
        </a:tcBdr>
        <a:fill>
          <a:solidFill>
            <a:srgbClr val="0097EB">
              <a:alpha val="62000"/>
            </a:srgbClr>
          </a:solidFill>
        </a:fill>
      </a:tcStyle>
    </a:lastRow>
    <a:firstRow>
      <a:tcTxStyle b="off" i="off">
        <a:font>
          <a:latin typeface="Marker Felt"/>
          <a:ea typeface="Marker Felt"/>
          <a:cs typeface="Marker Felt"/>
        </a:font>
        <a:srgbClr val="FFFFFF"/>
      </a:tcTxStyle>
      <a:tcStyle>
        <a:tcBdr>
          <a:left>
            <a:ln w="25400" cap="flat">
              <a:solidFill>
                <a:srgbClr val="5091C0"/>
              </a:solidFill>
              <a:prstDash val="solid"/>
              <a:miter lim="400000"/>
            </a:ln>
          </a:left>
          <a:right>
            <a:ln w="25400" cap="flat">
              <a:solidFill>
                <a:srgbClr val="5091C0"/>
              </a:solidFill>
              <a:prstDash val="solid"/>
              <a:miter lim="400000"/>
            </a:ln>
          </a:right>
          <a:top>
            <a:ln w="25400" cap="flat">
              <a:solidFill>
                <a:srgbClr val="5091C0"/>
              </a:solidFill>
              <a:prstDash val="solid"/>
              <a:miter lim="400000"/>
            </a:ln>
          </a:top>
          <a:bottom>
            <a:ln w="25400" cap="flat">
              <a:solidFill>
                <a:srgbClr val="5091C0"/>
              </a:solidFill>
              <a:prstDash val="solid"/>
              <a:miter lim="400000"/>
            </a:ln>
          </a:bottom>
          <a:insideH>
            <a:ln w="25400" cap="flat">
              <a:solidFill>
                <a:srgbClr val="5091C0"/>
              </a:solidFill>
              <a:prstDash val="solid"/>
              <a:miter lim="400000"/>
            </a:ln>
          </a:insideH>
          <a:insideV>
            <a:ln w="25400" cap="flat">
              <a:solidFill>
                <a:srgbClr val="5091C0"/>
              </a:solidFill>
              <a:prstDash val="solid"/>
              <a:miter lim="400000"/>
            </a:ln>
          </a:insideV>
        </a:tcBdr>
        <a:fill>
          <a:solidFill>
            <a:srgbClr val="0097EB">
              <a:alpha val="62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>
          <a:latin typeface="Marker Felt"/>
          <a:ea typeface="Marker Felt"/>
          <a:cs typeface="Marker Felt"/>
        </a:font>
        <a:srgbClr val="868686"/>
      </a:tcTxStyle>
      <a:tcStyle>
        <a:tcBdr>
          <a:left>
            <a:ln w="25400" cap="flat">
              <a:solidFill>
                <a:srgbClr val="5091C0"/>
              </a:solidFill>
              <a:prstDash val="solid"/>
              <a:miter lim="400000"/>
            </a:ln>
          </a:left>
          <a:right>
            <a:ln w="25400" cap="flat">
              <a:solidFill>
                <a:srgbClr val="5091C0"/>
              </a:solidFill>
              <a:prstDash val="solid"/>
              <a:miter lim="400000"/>
            </a:ln>
          </a:right>
          <a:top>
            <a:ln w="25400" cap="flat">
              <a:solidFill>
                <a:srgbClr val="5091C0"/>
              </a:solidFill>
              <a:prstDash val="solid"/>
              <a:miter lim="400000"/>
            </a:ln>
          </a:top>
          <a:bottom>
            <a:ln w="25400" cap="flat">
              <a:solidFill>
                <a:srgbClr val="5091C0"/>
              </a:solidFill>
              <a:prstDash val="solid"/>
              <a:miter lim="400000"/>
            </a:ln>
          </a:bottom>
          <a:insideH>
            <a:ln w="25400" cap="flat">
              <a:solidFill>
                <a:srgbClr val="5091C0"/>
              </a:solidFill>
              <a:prstDash val="solid"/>
              <a:miter lim="400000"/>
            </a:ln>
          </a:insideH>
          <a:insideV>
            <a:ln w="25400" cap="flat">
              <a:solidFill>
                <a:srgbClr val="5091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B9C4C8">
              <a:alpha val="30000"/>
            </a:srgbClr>
          </a:solidFill>
        </a:fill>
      </a:tcStyle>
    </a:band2H>
    <a:firstCol>
      <a:tcTxStyle b="off" i="off">
        <a:font>
          <a:latin typeface="Marker Felt"/>
          <a:ea typeface="Marker Felt"/>
          <a:cs typeface="Marker Felt"/>
        </a:font>
        <a:srgbClr val="FFFFFF"/>
      </a:tcTxStyle>
      <a:tcStyle>
        <a:tcBdr>
          <a:left>
            <a:ln w="25400" cap="flat">
              <a:solidFill>
                <a:srgbClr val="5091C0"/>
              </a:solidFill>
              <a:prstDash val="solid"/>
              <a:miter lim="400000"/>
            </a:ln>
          </a:left>
          <a:right>
            <a:ln w="25400" cap="flat">
              <a:solidFill>
                <a:srgbClr val="5091C0"/>
              </a:solidFill>
              <a:prstDash val="solid"/>
              <a:miter lim="400000"/>
            </a:ln>
          </a:right>
          <a:top>
            <a:ln w="25400" cap="flat">
              <a:solidFill>
                <a:srgbClr val="5091C0"/>
              </a:solidFill>
              <a:prstDash val="solid"/>
              <a:miter lim="400000"/>
            </a:ln>
          </a:top>
          <a:bottom>
            <a:ln w="25400" cap="flat">
              <a:solidFill>
                <a:srgbClr val="5091C0"/>
              </a:solidFill>
              <a:prstDash val="solid"/>
              <a:miter lim="400000"/>
            </a:ln>
          </a:bottom>
          <a:insideH>
            <a:ln w="25400" cap="flat">
              <a:solidFill>
                <a:srgbClr val="5091C0"/>
              </a:solidFill>
              <a:prstDash val="solid"/>
              <a:miter lim="400000"/>
            </a:ln>
          </a:insideH>
          <a:insideV>
            <a:ln w="25400" cap="flat">
              <a:solidFill>
                <a:srgbClr val="5091C0"/>
              </a:solidFill>
              <a:prstDash val="solid"/>
              <a:miter lim="400000"/>
            </a:ln>
          </a:insideV>
        </a:tcBdr>
        <a:fill>
          <a:solidFill>
            <a:srgbClr val="0097EB">
              <a:alpha val="62000"/>
            </a:srgbClr>
          </a:solidFill>
        </a:fill>
      </a:tcStyle>
    </a:firstCol>
    <a:lastRow>
      <a:tcTxStyle b="off" i="off">
        <a:font>
          <a:latin typeface="Marker Felt"/>
          <a:ea typeface="Marker Felt"/>
          <a:cs typeface="Marker Felt"/>
        </a:font>
        <a:srgbClr val="FFFFFF"/>
      </a:tcTxStyle>
      <a:tcStyle>
        <a:tcBdr>
          <a:left>
            <a:ln w="25400" cap="flat">
              <a:solidFill>
                <a:srgbClr val="5091C0"/>
              </a:solidFill>
              <a:prstDash val="solid"/>
              <a:miter lim="400000"/>
            </a:ln>
          </a:left>
          <a:right>
            <a:ln w="25400" cap="flat">
              <a:solidFill>
                <a:srgbClr val="5091C0"/>
              </a:solidFill>
              <a:prstDash val="solid"/>
              <a:miter lim="400000"/>
            </a:ln>
          </a:right>
          <a:top>
            <a:ln w="25400" cap="flat">
              <a:solidFill>
                <a:srgbClr val="5091C0"/>
              </a:solidFill>
              <a:prstDash val="solid"/>
              <a:miter lim="400000"/>
            </a:ln>
          </a:top>
          <a:bottom>
            <a:ln w="25400" cap="flat">
              <a:solidFill>
                <a:srgbClr val="5091C0"/>
              </a:solidFill>
              <a:prstDash val="solid"/>
              <a:miter lim="400000"/>
            </a:ln>
          </a:bottom>
          <a:insideH>
            <a:ln w="25400" cap="flat">
              <a:solidFill>
                <a:srgbClr val="5091C0"/>
              </a:solidFill>
              <a:prstDash val="solid"/>
              <a:miter lim="400000"/>
            </a:ln>
          </a:insideH>
          <a:insideV>
            <a:ln w="25400" cap="flat">
              <a:solidFill>
                <a:srgbClr val="5091C0"/>
              </a:solidFill>
              <a:prstDash val="solid"/>
              <a:miter lim="400000"/>
            </a:ln>
          </a:insideV>
        </a:tcBdr>
        <a:fill>
          <a:solidFill>
            <a:srgbClr val="0097EB">
              <a:alpha val="62000"/>
            </a:srgbClr>
          </a:solidFill>
        </a:fill>
      </a:tcStyle>
    </a:lastRow>
    <a:firstRow>
      <a:tcTxStyle b="off" i="off">
        <a:font>
          <a:latin typeface="Marker Felt"/>
          <a:ea typeface="Marker Felt"/>
          <a:cs typeface="Marker Felt"/>
        </a:font>
        <a:srgbClr val="FFFFFF"/>
      </a:tcTxStyle>
      <a:tcStyle>
        <a:tcBdr>
          <a:left>
            <a:ln w="25400" cap="flat">
              <a:solidFill>
                <a:srgbClr val="5091C0"/>
              </a:solidFill>
              <a:prstDash val="solid"/>
              <a:miter lim="400000"/>
            </a:ln>
          </a:left>
          <a:right>
            <a:ln w="25400" cap="flat">
              <a:solidFill>
                <a:srgbClr val="5091C0"/>
              </a:solidFill>
              <a:prstDash val="solid"/>
              <a:miter lim="400000"/>
            </a:ln>
          </a:right>
          <a:top>
            <a:ln w="25400" cap="flat">
              <a:solidFill>
                <a:srgbClr val="5091C0"/>
              </a:solidFill>
              <a:prstDash val="solid"/>
              <a:miter lim="400000"/>
            </a:ln>
          </a:top>
          <a:bottom>
            <a:ln w="25400" cap="flat">
              <a:solidFill>
                <a:srgbClr val="5091C0"/>
              </a:solidFill>
              <a:prstDash val="solid"/>
              <a:miter lim="400000"/>
            </a:ln>
          </a:bottom>
          <a:insideH>
            <a:ln w="25400" cap="flat">
              <a:solidFill>
                <a:srgbClr val="5091C0"/>
              </a:solidFill>
              <a:prstDash val="solid"/>
              <a:miter lim="400000"/>
            </a:ln>
          </a:insideH>
          <a:insideV>
            <a:ln w="25400" cap="flat">
              <a:solidFill>
                <a:srgbClr val="5091C0"/>
              </a:solidFill>
              <a:prstDash val="solid"/>
              <a:miter lim="400000"/>
            </a:ln>
          </a:insideV>
        </a:tcBdr>
        <a:fill>
          <a:solidFill>
            <a:srgbClr val="0097EB">
              <a:alpha val="62000"/>
            </a:srgbClr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0" name="Shape 8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ucr_logo_cmyk.pdf" descr="ucr_logo_cmyk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26986" y="533400"/>
            <a:ext cx="3387214" cy="6604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1003300" y="2273300"/>
            <a:ext cx="10985500" cy="1663700"/>
          </a:xfrm>
          <a:prstGeom prst="rect">
            <a:avLst/>
          </a:prstGeom>
        </p:spPr>
        <p:txBody>
          <a:bodyPr lIns="38100" tIns="38100" rIns="38100" bIns="38100" anchor="b"/>
          <a:lstStyle>
            <a:lvl1pPr algn="ctr">
              <a:defRPr sz="6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half" idx="1"/>
          </p:nvPr>
        </p:nvSpPr>
        <p:spPr>
          <a:xfrm>
            <a:off x="1016000" y="5016500"/>
            <a:ext cx="10985500" cy="3543300"/>
          </a:xfrm>
          <a:prstGeom prst="rect">
            <a:avLst/>
          </a:prstGeom>
        </p:spPr>
        <p:txBody>
          <a:bodyPr lIns="38100" tIns="38100" rIns="38100" bIns="38100"/>
          <a:lstStyle>
            <a:lvl1pPr marL="0" indent="0" algn="ctr">
              <a:spcBef>
                <a:spcPts val="0"/>
              </a:spcBef>
              <a:buSzTx/>
              <a:buFontTx/>
              <a:buNone/>
              <a:defRPr b="0" sz="3600">
                <a:solidFill>
                  <a:srgbClr val="868686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indent="0" algn="ctr">
              <a:spcBef>
                <a:spcPts val="0"/>
              </a:spcBef>
              <a:buClrTx/>
              <a:buSzTx/>
              <a:buFontTx/>
              <a:buNone/>
              <a:defRPr sz="3600">
                <a:solidFill>
                  <a:srgbClr val="868686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indent="0" algn="ctr">
              <a:spcBef>
                <a:spcPts val="0"/>
              </a:spcBef>
              <a:buSzTx/>
              <a:buNone/>
              <a:defRPr sz="3600">
                <a:solidFill>
                  <a:srgbClr val="868686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indent="0" algn="ctr">
              <a:spcBef>
                <a:spcPts val="0"/>
              </a:spcBef>
              <a:buSzTx/>
              <a:buNone/>
              <a:defRPr sz="3600">
                <a:solidFill>
                  <a:srgbClr val="868686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indent="0" algn="ctr">
              <a:spcBef>
                <a:spcPts val="0"/>
              </a:spcBef>
              <a:buSzTx/>
              <a:buNone/>
              <a:defRPr sz="3600">
                <a:solidFill>
                  <a:srgbClr val="868686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6334508" y="9334500"/>
            <a:ext cx="320549" cy="292100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xfrm>
            <a:off x="1270000" y="2857500"/>
            <a:ext cx="10477500" cy="4064000"/>
          </a:xfrm>
          <a:prstGeom prst="rect">
            <a:avLst/>
          </a:prstGeom>
        </p:spPr>
        <p:txBody>
          <a:bodyPr lIns="38100" tIns="38100" rIns="38100" bIns="38100"/>
          <a:lstStyle>
            <a:lvl1pPr algn="ctr">
              <a:defRPr sz="6800">
                <a:solidFill>
                  <a:srgbClr val="0042A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334508" y="9334500"/>
            <a:ext cx="320549" cy="292100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8"/>
          <p:cNvSpPr/>
          <p:nvPr/>
        </p:nvSpPr>
        <p:spPr>
          <a:xfrm>
            <a:off x="2302933" y="781191"/>
            <a:ext cx="40641" cy="8195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8" name="Title Text"/>
          <p:cNvSpPr txBox="1"/>
          <p:nvPr>
            <p:ph type="title"/>
          </p:nvPr>
        </p:nvSpPr>
        <p:spPr>
          <a:xfrm>
            <a:off x="3427306" y="2623537"/>
            <a:ext cx="8295077" cy="1083735"/>
          </a:xfrm>
          <a:prstGeom prst="rect">
            <a:avLst/>
          </a:prstGeom>
        </p:spPr>
        <p:txBody>
          <a:bodyPr lIns="65023" tIns="65023" rIns="65023" bIns="65023" anchor="t">
            <a:normAutofit fontScale="100000" lnSpcReduction="0"/>
          </a:bodyPr>
          <a:lstStyle>
            <a:lvl1pPr defTabSz="1300480">
              <a:defRPr sz="3800">
                <a:solidFill>
                  <a:srgbClr val="0039A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xfrm>
            <a:off x="3427306" y="4158826"/>
            <a:ext cx="8295077" cy="824091"/>
          </a:xfrm>
          <a:prstGeom prst="rect">
            <a:avLst/>
          </a:prstGeom>
        </p:spPr>
        <p:txBody>
          <a:bodyPr lIns="65023" tIns="65023" rIns="65023" bIns="65023" anchor="t">
            <a:normAutofit fontScale="100000" lnSpcReduction="0"/>
          </a:bodyPr>
          <a:lstStyle>
            <a:lvl1pPr marL="0" indent="0" defTabSz="1300480">
              <a:spcBef>
                <a:spcPts val="800"/>
              </a:spcBef>
              <a:buSzTx/>
              <a:buFontTx/>
              <a:buNone/>
              <a:defRPr b="0" sz="3400">
                <a:solidFill>
                  <a:srgbClr val="000DC4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42975" indent="-485775" defTabSz="1300480">
              <a:spcBef>
                <a:spcPts val="800"/>
              </a:spcBef>
              <a:buClrTx/>
              <a:buSzPct val="55000"/>
              <a:buFontTx/>
              <a:buChar char="■"/>
              <a:defRPr sz="3400">
                <a:solidFill>
                  <a:srgbClr val="000DC4"/>
                </a:solidFill>
                <a:latin typeface="Arial Black"/>
                <a:ea typeface="Arial Black"/>
                <a:cs typeface="Arial Black"/>
                <a:sym typeface="Arial Black"/>
              </a:defRPr>
            </a:lvl2pPr>
            <a:lvl3pPr marL="1303019" indent="-388619" defTabSz="1300480">
              <a:spcBef>
                <a:spcPts val="800"/>
              </a:spcBef>
              <a:buSzPct val="50000"/>
              <a:buChar char="■"/>
              <a:defRPr sz="3400">
                <a:solidFill>
                  <a:srgbClr val="000DC4"/>
                </a:solidFill>
                <a:latin typeface="Arial Black"/>
                <a:ea typeface="Arial Black"/>
                <a:cs typeface="Arial Black"/>
                <a:sym typeface="Arial Black"/>
              </a:defRPr>
            </a:lvl3pPr>
            <a:lvl4pPr marL="1803400" indent="-431800" defTabSz="1300480">
              <a:spcBef>
                <a:spcPts val="800"/>
              </a:spcBef>
              <a:buSzPct val="55000"/>
              <a:buChar char="■"/>
              <a:defRPr sz="3400">
                <a:solidFill>
                  <a:srgbClr val="000DC4"/>
                </a:solidFill>
                <a:latin typeface="Arial Black"/>
                <a:ea typeface="Arial Black"/>
                <a:cs typeface="Arial Black"/>
                <a:sym typeface="Arial Black"/>
              </a:defRPr>
            </a:lvl4pPr>
            <a:lvl5pPr marL="2260600" indent="-431800" defTabSz="1300480">
              <a:spcBef>
                <a:spcPts val="800"/>
              </a:spcBef>
              <a:buSzPct val="50000"/>
              <a:buChar char="■"/>
              <a:defRPr sz="3400">
                <a:solidFill>
                  <a:srgbClr val="000DC4"/>
                </a:solidFill>
                <a:latin typeface="Arial Black"/>
                <a:ea typeface="Arial Black"/>
                <a:cs typeface="Arial Black"/>
                <a:sym typeface="Arial Blac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xfrm>
            <a:off x="9898097" y="9112137"/>
            <a:ext cx="3034455" cy="520701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Box 1032"/>
          <p:cNvSpPr txBox="1"/>
          <p:nvPr/>
        </p:nvSpPr>
        <p:spPr>
          <a:xfrm>
            <a:off x="2350347" y="9094328"/>
            <a:ext cx="1862667" cy="443720"/>
          </a:xfrm>
          <a:prstGeom prst="rect">
            <a:avLst/>
          </a:prstGeom>
          <a:solidFill>
            <a:srgbClr val="FFFFFF"/>
          </a:solidFill>
          <a:ln w="5080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 defTabSz="1300480">
              <a:lnSpc>
                <a:spcPct val="50000"/>
              </a:lnSpc>
              <a:spcBef>
                <a:spcPts val="900"/>
              </a:spcBef>
              <a:defRPr b="1" sz="1800">
                <a:solidFill>
                  <a:srgbClr val="015EBA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COMPUTER</a:t>
            </a:r>
            <a:r>
              <a:rPr sz="14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400">
              <a:latin typeface="Arial Narrow"/>
              <a:ea typeface="Arial Narrow"/>
              <a:cs typeface="Arial Narrow"/>
              <a:sym typeface="Arial Narrow"/>
            </a:endParaRPr>
          </a:p>
          <a:p>
            <a:pPr algn="l" defTabSz="1300480">
              <a:lnSpc>
                <a:spcPct val="50000"/>
              </a:lnSpc>
              <a:spcBef>
                <a:spcPts val="600"/>
              </a:spcBef>
              <a:defRPr b="1" sz="1200">
                <a:solidFill>
                  <a:srgbClr val="FB9902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SCIENCE &amp;ENGINEERING</a:t>
            </a:r>
          </a:p>
        </p:txBody>
      </p:sp>
      <p:pic>
        <p:nvPicPr>
          <p:cNvPr id="58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3457" y="8967893"/>
            <a:ext cx="1553352" cy="548642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Line 4"/>
          <p:cNvSpPr/>
          <p:nvPr/>
        </p:nvSpPr>
        <p:spPr>
          <a:xfrm>
            <a:off x="693138" y="1394813"/>
            <a:ext cx="12027182" cy="1"/>
          </a:xfrm>
          <a:prstGeom prst="line">
            <a:avLst/>
          </a:prstGeom>
          <a:ln w="101600">
            <a:solidFill>
              <a:srgbClr val="000099"/>
            </a:solidFill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0" name="Title Text"/>
          <p:cNvSpPr txBox="1"/>
          <p:nvPr>
            <p:ph type="title"/>
          </p:nvPr>
        </p:nvSpPr>
        <p:spPr>
          <a:xfrm>
            <a:off x="664951" y="575522"/>
            <a:ext cx="11747218" cy="744136"/>
          </a:xfrm>
          <a:prstGeom prst="rect">
            <a:avLst/>
          </a:prstGeom>
        </p:spPr>
        <p:txBody>
          <a:bodyPr lIns="65023" tIns="65023" rIns="65023" bIns="65023" anchor="b">
            <a:normAutofit fontScale="100000" lnSpcReduction="0"/>
          </a:bodyPr>
          <a:lstStyle>
            <a:lvl1pPr defTabSz="1300480">
              <a:defRPr b="1" sz="3800">
                <a:solidFill>
                  <a:srgbClr val="0039A6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1" name="Body Level One…"/>
          <p:cNvSpPr txBox="1"/>
          <p:nvPr>
            <p:ph type="body" idx="1"/>
          </p:nvPr>
        </p:nvSpPr>
        <p:spPr>
          <a:xfrm>
            <a:off x="664951" y="1599635"/>
            <a:ext cx="11763023" cy="7270046"/>
          </a:xfrm>
          <a:prstGeom prst="rect">
            <a:avLst/>
          </a:prstGeom>
        </p:spPr>
        <p:txBody>
          <a:bodyPr lIns="65023" tIns="65023" rIns="65023" bIns="65023" anchor="t">
            <a:normAutofit fontScale="100000" lnSpcReduction="0"/>
          </a:bodyPr>
          <a:lstStyle>
            <a:lvl1pPr marL="485775" indent="-485775" defTabSz="1300480">
              <a:spcBef>
                <a:spcPts val="800"/>
              </a:spcBef>
              <a:buClr>
                <a:srgbClr val="F3A82D"/>
              </a:buClr>
              <a:buSzPct val="60000"/>
              <a:buFontTx/>
              <a:buChar char="■"/>
              <a:defRPr b="0" sz="3400">
                <a:solidFill>
                  <a:srgbClr val="000DC4"/>
                </a:solidFill>
              </a:defRPr>
            </a:lvl1pPr>
            <a:lvl2pPr marL="942975" indent="-485775" defTabSz="1300480">
              <a:spcBef>
                <a:spcPts val="800"/>
              </a:spcBef>
              <a:buClr>
                <a:srgbClr val="0433FF"/>
              </a:buClr>
              <a:buSzPct val="55000"/>
              <a:buFontTx/>
              <a:buChar char="■"/>
              <a:defRPr sz="3400">
                <a:solidFill>
                  <a:srgbClr val="000DC4"/>
                </a:solidFill>
              </a:defRPr>
            </a:lvl2pPr>
            <a:lvl3pPr marL="1303019" indent="-388619" defTabSz="1300480">
              <a:spcBef>
                <a:spcPts val="800"/>
              </a:spcBef>
              <a:buClr>
                <a:srgbClr val="0433FF"/>
              </a:buClr>
              <a:buSzPct val="50000"/>
              <a:buChar char="■"/>
              <a:defRPr sz="3400">
                <a:solidFill>
                  <a:srgbClr val="000DC4"/>
                </a:solidFill>
              </a:defRPr>
            </a:lvl3pPr>
            <a:lvl4pPr marL="1803400" indent="-431800" defTabSz="1300480">
              <a:spcBef>
                <a:spcPts val="800"/>
              </a:spcBef>
              <a:buClr>
                <a:srgbClr val="0433FF"/>
              </a:buClr>
              <a:buSzPct val="55000"/>
              <a:buChar char="■"/>
              <a:defRPr sz="3400">
                <a:solidFill>
                  <a:srgbClr val="000DC4"/>
                </a:solidFill>
              </a:defRPr>
            </a:lvl4pPr>
            <a:lvl5pPr marL="2260600" indent="-431800" defTabSz="1300480">
              <a:spcBef>
                <a:spcPts val="800"/>
              </a:spcBef>
              <a:buClr>
                <a:srgbClr val="0433FF"/>
              </a:buClr>
              <a:buSzPct val="50000"/>
              <a:buChar char="■"/>
              <a:defRPr sz="3400">
                <a:solidFill>
                  <a:srgbClr val="000DC4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9580203" y="8981864"/>
            <a:ext cx="3034454" cy="520701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 Box 1032"/>
          <p:cNvSpPr txBox="1"/>
          <p:nvPr/>
        </p:nvSpPr>
        <p:spPr>
          <a:xfrm>
            <a:off x="2350347" y="9094328"/>
            <a:ext cx="1862667" cy="443720"/>
          </a:xfrm>
          <a:prstGeom prst="rect">
            <a:avLst/>
          </a:prstGeom>
          <a:solidFill>
            <a:srgbClr val="FFFFFF"/>
          </a:solidFill>
          <a:ln w="50800"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 defTabSz="1300480">
              <a:lnSpc>
                <a:spcPct val="50000"/>
              </a:lnSpc>
              <a:spcBef>
                <a:spcPts val="900"/>
              </a:spcBef>
              <a:defRPr b="1" sz="1800">
                <a:solidFill>
                  <a:srgbClr val="015EBA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COMPUTER</a:t>
            </a:r>
            <a:r>
              <a:rPr sz="14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400">
              <a:latin typeface="Arial Narrow"/>
              <a:ea typeface="Arial Narrow"/>
              <a:cs typeface="Arial Narrow"/>
              <a:sym typeface="Arial Narrow"/>
            </a:endParaRPr>
          </a:p>
          <a:p>
            <a:pPr algn="l" defTabSz="1300480">
              <a:lnSpc>
                <a:spcPct val="50000"/>
              </a:lnSpc>
              <a:spcBef>
                <a:spcPts val="600"/>
              </a:spcBef>
              <a:defRPr b="1" sz="1200">
                <a:solidFill>
                  <a:srgbClr val="FB9902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SCIENCE &amp;ENGINEERING</a:t>
            </a:r>
          </a:p>
        </p:txBody>
      </p:sp>
      <p:pic>
        <p:nvPicPr>
          <p:cNvPr id="70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3457" y="8967893"/>
            <a:ext cx="1553352" cy="548642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Line 4"/>
          <p:cNvSpPr/>
          <p:nvPr/>
        </p:nvSpPr>
        <p:spPr>
          <a:xfrm>
            <a:off x="693138" y="1394813"/>
            <a:ext cx="12027182" cy="1"/>
          </a:xfrm>
          <a:prstGeom prst="line">
            <a:avLst/>
          </a:prstGeom>
          <a:ln w="101600">
            <a:solidFill>
              <a:srgbClr val="000099"/>
            </a:solidFill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2" name="Title Text"/>
          <p:cNvSpPr txBox="1"/>
          <p:nvPr>
            <p:ph type="title"/>
          </p:nvPr>
        </p:nvSpPr>
        <p:spPr>
          <a:xfrm>
            <a:off x="664951" y="575522"/>
            <a:ext cx="11747218" cy="744136"/>
          </a:xfrm>
          <a:prstGeom prst="rect">
            <a:avLst/>
          </a:prstGeom>
        </p:spPr>
        <p:txBody>
          <a:bodyPr lIns="65023" tIns="65023" rIns="65023" bIns="65023" anchor="b">
            <a:normAutofit fontScale="100000" lnSpcReduction="0"/>
          </a:bodyPr>
          <a:lstStyle>
            <a:lvl1pPr defTabSz="1300480">
              <a:defRPr b="1" sz="3800">
                <a:solidFill>
                  <a:srgbClr val="0039A6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xfrm>
            <a:off x="6285653" y="8779792"/>
            <a:ext cx="3034454" cy="520701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638819" y="1655158"/>
            <a:ext cx="11665299" cy="10924"/>
          </a:xfrm>
          <a:prstGeom prst="line">
            <a:avLst/>
          </a:prstGeom>
          <a:ln w="63500">
            <a:solidFill>
              <a:srgbClr val="F3B229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647700" y="266700"/>
            <a:ext cx="11658600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600" tIns="228600" rIns="228600" bIns="228600" anchor="ctr"/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47700" y="1752600"/>
            <a:ext cx="11658600" cy="673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2pPr marL="685800" indent="-317500">
              <a:buClr>
                <a:srgbClr val="F3B229"/>
              </a:buClr>
              <a:buFont typeface="Thonburi"/>
              <a:buChar char="๏"/>
              <a:defRPr b="0" sz="2400">
                <a:solidFill>
                  <a:srgbClr val="424242"/>
                </a:solidFill>
              </a:defRPr>
            </a:lvl2pPr>
            <a:lvl3pPr marL="914400" indent="-228600">
              <a:buSzPct val="100000"/>
              <a:buFontTx/>
              <a:buChar char="-"/>
              <a:defRPr b="0" sz="2400">
                <a:solidFill>
                  <a:srgbClr val="1D619F"/>
                </a:solidFill>
              </a:defRPr>
            </a:lvl3pPr>
            <a:lvl4pPr marL="1143000" indent="-228600">
              <a:buSzPct val="100000"/>
              <a:buFontTx/>
              <a:buChar char="•"/>
              <a:defRPr b="0" sz="1800">
                <a:solidFill>
                  <a:srgbClr val="424242"/>
                </a:solidFill>
              </a:defRPr>
            </a:lvl4pPr>
            <a:lvl5pPr marL="1371600" indent="-228600">
              <a:buSzPct val="100000"/>
              <a:buFontTx/>
              <a:buChar char="-"/>
              <a:defRPr b="0" sz="2300">
                <a:solidFill>
                  <a:srgbClr val="424242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2430821" y="9296400"/>
            <a:ext cx="385367" cy="3937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solidFill>
                  <a:srgbClr val="86868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1D619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1D619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1D619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1D619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1D619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1D619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1D619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1D619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ln>
            <a:noFill/>
          </a:ln>
          <a:solidFill>
            <a:srgbClr val="1D619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17500" algn="l" defTabSz="5842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80000"/>
        <a:buFont typeface="Zapf Dingbats"/>
        <a:buChar char="❖"/>
        <a:tabLst/>
        <a:defRPr b="1" baseline="0" cap="none" i="0" spc="0" strike="noStrike" sz="3200" u="none">
          <a:ln>
            <a:noFill/>
          </a:ln>
          <a:solidFill>
            <a:srgbClr val="005493"/>
          </a:solidFill>
          <a:uFillTx/>
          <a:latin typeface="Helvetica"/>
          <a:ea typeface="Helvetica"/>
          <a:cs typeface="Helvetica"/>
          <a:sym typeface="Helvetica"/>
        </a:defRPr>
      </a:lvl1pPr>
      <a:lvl2pPr marL="791633" marR="0" indent="-423333" algn="l" defTabSz="5842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80000"/>
        <a:buFont typeface="Zapf Dingbats"/>
        <a:buChar char="❖"/>
        <a:tabLst/>
        <a:defRPr b="1" baseline="0" cap="none" i="0" spc="0" strike="noStrike" sz="3200" u="none">
          <a:ln>
            <a:noFill/>
          </a:ln>
          <a:solidFill>
            <a:srgbClr val="005493"/>
          </a:solidFill>
          <a:uFillTx/>
          <a:latin typeface="Helvetica"/>
          <a:ea typeface="Helvetica"/>
          <a:cs typeface="Helvetica"/>
          <a:sym typeface="Helvetica"/>
        </a:defRPr>
      </a:lvl2pPr>
      <a:lvl3pPr marL="990600" marR="0" indent="-304800" algn="l" defTabSz="5842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80000"/>
        <a:buFont typeface="Zapf Dingbats"/>
        <a:buChar char="❖"/>
        <a:tabLst/>
        <a:defRPr b="1" baseline="0" cap="none" i="0" spc="0" strike="noStrike" sz="3200" u="none">
          <a:ln>
            <a:noFill/>
          </a:ln>
          <a:solidFill>
            <a:srgbClr val="005493"/>
          </a:solidFill>
          <a:uFillTx/>
          <a:latin typeface="Helvetica"/>
          <a:ea typeface="Helvetica"/>
          <a:cs typeface="Helvetica"/>
          <a:sym typeface="Helvetica"/>
        </a:defRPr>
      </a:lvl3pPr>
      <a:lvl4pPr marL="1320800" marR="0" indent="-406400" algn="l" defTabSz="5842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80000"/>
        <a:buFont typeface="Zapf Dingbats"/>
        <a:buChar char="❖"/>
        <a:tabLst/>
        <a:defRPr b="1" baseline="0" cap="none" i="0" spc="0" strike="noStrike" sz="3200" u="none">
          <a:ln>
            <a:noFill/>
          </a:ln>
          <a:solidFill>
            <a:srgbClr val="005493"/>
          </a:solidFill>
          <a:uFillTx/>
          <a:latin typeface="Helvetica"/>
          <a:ea typeface="Helvetica"/>
          <a:cs typeface="Helvetica"/>
          <a:sym typeface="Helvetica"/>
        </a:defRPr>
      </a:lvl4pPr>
      <a:lvl5pPr marL="1461052" marR="0" indent="-318052" algn="l" defTabSz="5842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80000"/>
        <a:buFont typeface="Zapf Dingbats"/>
        <a:buChar char="❖"/>
        <a:tabLst/>
        <a:defRPr b="1" baseline="0" cap="none" i="0" spc="0" strike="noStrike" sz="3200" u="none">
          <a:ln>
            <a:noFill/>
          </a:ln>
          <a:solidFill>
            <a:srgbClr val="005493"/>
          </a:solidFill>
          <a:uFillTx/>
          <a:latin typeface="Helvetica"/>
          <a:ea typeface="Helvetica"/>
          <a:cs typeface="Helvetica"/>
          <a:sym typeface="Helvetica"/>
        </a:defRPr>
      </a:lvl5pPr>
      <a:lvl6pPr marL="1689652" marR="0" indent="-318052" algn="l" defTabSz="5842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80000"/>
        <a:buFont typeface="Zapf Dingbats"/>
        <a:buChar char="❖"/>
        <a:tabLst/>
        <a:defRPr b="1" baseline="0" cap="none" i="0" spc="0" strike="noStrike" sz="3200" u="none">
          <a:ln>
            <a:noFill/>
          </a:ln>
          <a:solidFill>
            <a:srgbClr val="005493"/>
          </a:solidFill>
          <a:uFillTx/>
          <a:latin typeface="Helvetica"/>
          <a:ea typeface="Helvetica"/>
          <a:cs typeface="Helvetica"/>
          <a:sym typeface="Helvetica"/>
        </a:defRPr>
      </a:lvl6pPr>
      <a:lvl7pPr marL="1918252" marR="0" indent="-318052" algn="l" defTabSz="5842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80000"/>
        <a:buFont typeface="Zapf Dingbats"/>
        <a:buChar char="❖"/>
        <a:tabLst/>
        <a:defRPr b="1" baseline="0" cap="none" i="0" spc="0" strike="noStrike" sz="3200" u="none">
          <a:ln>
            <a:noFill/>
          </a:ln>
          <a:solidFill>
            <a:srgbClr val="005493"/>
          </a:solidFill>
          <a:uFillTx/>
          <a:latin typeface="Helvetica"/>
          <a:ea typeface="Helvetica"/>
          <a:cs typeface="Helvetica"/>
          <a:sym typeface="Helvetica"/>
        </a:defRPr>
      </a:lvl7pPr>
      <a:lvl8pPr marL="2146852" marR="0" indent="-318052" algn="l" defTabSz="5842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80000"/>
        <a:buFont typeface="Zapf Dingbats"/>
        <a:buChar char="❖"/>
        <a:tabLst/>
        <a:defRPr b="1" baseline="0" cap="none" i="0" spc="0" strike="noStrike" sz="3200" u="none">
          <a:ln>
            <a:noFill/>
          </a:ln>
          <a:solidFill>
            <a:srgbClr val="005493"/>
          </a:solidFill>
          <a:uFillTx/>
          <a:latin typeface="Helvetica"/>
          <a:ea typeface="Helvetica"/>
          <a:cs typeface="Helvetica"/>
          <a:sym typeface="Helvetica"/>
        </a:defRPr>
      </a:lvl8pPr>
      <a:lvl9pPr marL="2375452" marR="0" indent="-318052" algn="l" defTabSz="5842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80000"/>
        <a:buFont typeface="Zapf Dingbats"/>
        <a:buChar char="❖"/>
        <a:tabLst/>
        <a:defRPr b="1" baseline="0" cap="none" i="0" spc="0" strike="noStrike" sz="3200" u="none">
          <a:ln>
            <a:noFill/>
          </a:ln>
          <a:solidFill>
            <a:srgbClr val="005493"/>
          </a:solidFill>
          <a:uFillTx/>
          <a:latin typeface="Helvetica"/>
          <a:ea typeface="Helvetica"/>
          <a:cs typeface="Helvetica"/>
          <a:sym typeface="Helvetica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 Blac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Error Correcting Cod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Error Correcting Codes</a:t>
            </a:r>
          </a:p>
        </p:txBody>
      </p:sp>
      <p:sp>
        <p:nvSpPr>
          <p:cNvPr id="83" name="CS 161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CS 161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itle 4"/>
          <p:cNvSpPr txBox="1"/>
          <p:nvPr>
            <p:ph type="title"/>
          </p:nvPr>
        </p:nvSpPr>
        <p:spPr>
          <a:xfrm>
            <a:off x="664951" y="575522"/>
            <a:ext cx="11747217" cy="744136"/>
          </a:xfrm>
          <a:prstGeom prst="rect">
            <a:avLst/>
          </a:prstGeom>
        </p:spPr>
        <p:txBody>
          <a:bodyPr/>
          <a:lstStyle/>
          <a:p>
            <a:pPr/>
            <a:r>
              <a:t>SECDED table  [12,8]</a:t>
            </a:r>
          </a:p>
        </p:txBody>
      </p:sp>
      <p:pic>
        <p:nvPicPr>
          <p:cNvPr id="17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2539" y="1697601"/>
            <a:ext cx="8602135" cy="287641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75" name="Table 6"/>
          <p:cNvGraphicFramePr/>
          <p:nvPr/>
        </p:nvGraphicFramePr>
        <p:xfrm>
          <a:off x="546157" y="4876800"/>
          <a:ext cx="12334367" cy="4385549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579693"/>
                <a:gridCol w="895164"/>
                <a:gridCol w="895164"/>
                <a:gridCol w="895164"/>
                <a:gridCol w="895164"/>
                <a:gridCol w="895164"/>
                <a:gridCol w="895164"/>
                <a:gridCol w="895164"/>
                <a:gridCol w="895164"/>
                <a:gridCol w="895164"/>
                <a:gridCol w="895164"/>
                <a:gridCol w="895164"/>
                <a:gridCol w="895164"/>
              </a:tblGrid>
              <a:tr h="471648"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</a:tr>
              <a:tr h="471648"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p2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p4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d2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d3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d4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p8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d5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d6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d7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d8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</a:tr>
              <a:tr h="452483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data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</a:tr>
              <a:tr h="452483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</a:tr>
              <a:tr h="452483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p2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</a:tr>
              <a:tr h="452483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p4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</a:tr>
              <a:tr h="452483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p8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</a:tr>
              <a:tr h="1167976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encoded data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title"/>
          </p:nvPr>
        </p:nvSpPr>
        <p:spPr>
          <a:xfrm>
            <a:off x="664951" y="575522"/>
            <a:ext cx="11747217" cy="744136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decoding SEC (12,8)</a:t>
            </a:r>
          </a:p>
        </p:txBody>
      </p:sp>
      <p:sp>
        <p:nvSpPr>
          <p:cNvPr id="178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67590" indent="-467590"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Value of parity bits indicates which bits are in error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Use numbering from encoding procedure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Textbook example: value = </a:t>
            </a:r>
            <a:r>
              <a:t>10011010 (8 bits)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Encoded value = </a:t>
            </a:r>
            <a:r>
              <a:rPr>
                <a:solidFill>
                  <a:srgbClr val="FF0000"/>
                </a:solidFill>
                <a:latin typeface="Helvetica"/>
                <a:ea typeface="Helvetica"/>
                <a:cs typeface="Helvetica"/>
                <a:sym typeface="Helvetica"/>
              </a:rPr>
              <a:t>01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rPr>
                <a:solidFill>
                  <a:srgbClr val="FF0000"/>
                </a:solidFill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001</a:t>
            </a:r>
            <a:r>
              <a:rPr>
                <a:solidFill>
                  <a:srgbClr val="FF0000"/>
                </a:solidFill>
                <a:latin typeface="Helvetica"/>
                <a:ea typeface="Helvetica"/>
                <a:cs typeface="Helvetica"/>
                <a:sym typeface="Helvetica"/>
              </a:rPr>
              <a:t>0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1010 (12 bits: 8 data + </a:t>
            </a:r>
            <a:r>
              <a:rPr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rPr>
              <a:t>4 parity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)</a:t>
            </a:r>
          </a:p>
          <a:p>
            <a:pPr lvl="2" marL="1219200" indent="-304800">
              <a:spcBef>
                <a:spcPts val="600"/>
              </a:spcBef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Parity bits = 0110 indicates no error</a:t>
            </a:r>
          </a:p>
          <a:p>
            <a:pPr marL="467590" indent="-467590"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t>Assume bit 3 is flipped: </a:t>
            </a:r>
            <a:r>
              <a:t>01</a:t>
            </a:r>
            <a:r>
              <a:rPr b="1">
                <a:solidFill>
                  <a:srgbClr val="FF0000"/>
                </a:solidFill>
              </a:rPr>
              <a:t>0</a:t>
            </a:r>
            <a:r>
              <a:t>100101010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Compute the new parity bits:</a:t>
            </a:r>
          </a:p>
          <a:p>
            <a:pPr lvl="2" marL="1228725" indent="-314325">
              <a:spcBef>
                <a:spcPts val="600"/>
              </a:spcBef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P1 - (bits </a:t>
            </a:r>
            <a:r>
              <a:rPr b="1">
                <a:solidFill>
                  <a:srgbClr val="FF2600"/>
                </a:solidFill>
              </a:rPr>
              <a:t>1</a:t>
            </a:r>
            <a:r>
              <a:t>,3,5,7,9,11: 0,0,0,1,1,1), Should be 1. </a:t>
            </a:r>
            <a:r>
              <a:rPr u="sng"/>
              <a:t>ERROR</a:t>
            </a:r>
            <a:endParaRPr sz="2800"/>
          </a:p>
          <a:p>
            <a:pPr lvl="2" marL="1228725" indent="-314325">
              <a:spcBef>
                <a:spcPts val="600"/>
              </a:spcBef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P2 - (bits </a:t>
            </a:r>
            <a:r>
              <a:rPr b="1">
                <a:solidFill>
                  <a:srgbClr val="FF2600"/>
                </a:solidFill>
              </a:rPr>
              <a:t>2</a:t>
            </a:r>
            <a:r>
              <a:t>,3,6,7,10,11: 1,0,0,1,0,1). Should be 0. </a:t>
            </a:r>
            <a:r>
              <a:rPr u="sng"/>
              <a:t>ERROR</a:t>
            </a:r>
          </a:p>
          <a:p>
            <a:pPr lvl="2" marL="1228725" indent="-314325">
              <a:spcBef>
                <a:spcPts val="600"/>
              </a:spcBef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P4 - (bits </a:t>
            </a:r>
            <a:r>
              <a:rPr b="1">
                <a:solidFill>
                  <a:srgbClr val="FF2600"/>
                </a:solidFill>
              </a:rPr>
              <a:t>4</a:t>
            </a:r>
            <a:r>
              <a:t>-7, 12: 1,0,0,1,0). </a:t>
            </a:r>
            <a:r>
              <a:rPr u="sng"/>
              <a:t>CORRECT</a:t>
            </a:r>
          </a:p>
          <a:p>
            <a:pPr lvl="2" marL="1228725" indent="-314325">
              <a:spcBef>
                <a:spcPts val="600"/>
              </a:spcBef>
              <a:defRPr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P8 - (bits </a:t>
            </a:r>
            <a:r>
              <a:rPr b="1">
                <a:solidFill>
                  <a:srgbClr val="FF2600"/>
                </a:solidFill>
              </a:rPr>
              <a:t>8</a:t>
            </a:r>
            <a:r>
              <a:t>-12: 0,1,0,1,0). </a:t>
            </a:r>
            <a:r>
              <a:rPr u="sng"/>
              <a:t>CORRECT</a:t>
            </a:r>
            <a:endParaRPr sz="2800"/>
          </a:p>
          <a:p>
            <a:pPr lvl="1" marL="838200" indent="-381000">
              <a:spcBef>
                <a:spcPts val="600"/>
              </a:spcBef>
              <a:buClr>
                <a:srgbClr val="91AFBF"/>
              </a:buClr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Parity bits 1 and 2 are in error, 1+2 = 3 </a:t>
            </a:r>
            <a:r>
              <a:rPr b="1">
                <a:solidFill>
                  <a:srgbClr val="FF2600"/>
                </a:solidFill>
              </a:rPr>
              <a:t>← the bit in error</a:t>
            </a:r>
          </a:p>
        </p:txBody>
      </p:sp>
      <p:sp>
        <p:nvSpPr>
          <p:cNvPr id="1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3"/>
          <p:cNvSpPr txBox="1"/>
          <p:nvPr>
            <p:ph type="title"/>
          </p:nvPr>
        </p:nvSpPr>
        <p:spPr>
          <a:xfrm>
            <a:off x="664951" y="575522"/>
            <a:ext cx="11747217" cy="744136"/>
          </a:xfrm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graphicFrame>
        <p:nvGraphicFramePr>
          <p:cNvPr id="182" name="Table 4"/>
          <p:cNvGraphicFramePr/>
          <p:nvPr/>
        </p:nvGraphicFramePr>
        <p:xfrm>
          <a:off x="555060" y="2726161"/>
          <a:ext cx="12454139" cy="4385549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595048"/>
                <a:gridCol w="903865"/>
                <a:gridCol w="903865"/>
                <a:gridCol w="903865"/>
                <a:gridCol w="903865"/>
                <a:gridCol w="903865"/>
                <a:gridCol w="903865"/>
                <a:gridCol w="903865"/>
                <a:gridCol w="903865"/>
                <a:gridCol w="903865"/>
                <a:gridCol w="903865"/>
                <a:gridCol w="903865"/>
                <a:gridCol w="903865"/>
              </a:tblGrid>
              <a:tr h="471648"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</a:tr>
              <a:tr h="471648"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p2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p4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d2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d3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d4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p8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d5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d6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d7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d8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</a:tr>
              <a:tr h="452483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data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</a:tr>
              <a:tr h="452483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b="1" sz="2400">
                          <a:solidFill>
                            <a:srgbClr val="0039A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</a:tr>
              <a:tr h="452483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p2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b="1" sz="2400">
                          <a:solidFill>
                            <a:srgbClr val="0039A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</a:tr>
              <a:tr h="452483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p4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b="1" sz="2400">
                          <a:solidFill>
                            <a:srgbClr val="0039A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</a:tr>
              <a:tr h="452483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p8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b="1" sz="2400">
                          <a:solidFill>
                            <a:srgbClr val="0039A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</a:tr>
              <a:tr h="1167976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encoded data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b="1" sz="24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b="1" sz="24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b="1" sz="24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b="1" sz="24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le 3"/>
          <p:cNvSpPr txBox="1"/>
          <p:nvPr>
            <p:ph type="title"/>
          </p:nvPr>
        </p:nvSpPr>
        <p:spPr>
          <a:xfrm>
            <a:off x="664951" y="575522"/>
            <a:ext cx="11747217" cy="744136"/>
          </a:xfrm>
          <a:prstGeom prst="rect">
            <a:avLst/>
          </a:prstGeom>
        </p:spPr>
        <p:txBody>
          <a:bodyPr/>
          <a:lstStyle/>
          <a:p>
            <a:pPr/>
            <a:r>
              <a:t>example (2)</a:t>
            </a:r>
          </a:p>
        </p:txBody>
      </p:sp>
      <p:sp>
        <p:nvSpPr>
          <p:cNvPr id="185" name="Content Placeholder 1"/>
          <p:cNvSpPr txBox="1"/>
          <p:nvPr>
            <p:ph type="body" sz="half" idx="1"/>
          </p:nvPr>
        </p:nvSpPr>
        <p:spPr>
          <a:xfrm>
            <a:off x="973102" y="1600765"/>
            <a:ext cx="11763024" cy="2456745"/>
          </a:xfrm>
          <a:prstGeom prst="rect">
            <a:avLst/>
          </a:prstGeom>
        </p:spPr>
        <p:txBody>
          <a:bodyPr/>
          <a:lstStyle/>
          <a:p>
            <a:pPr/>
            <a:r>
              <a:t>Assume bit 3 is flipped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bits 1 and 2 are incorrect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1+2 = 3, the bit position in error</a:t>
            </a:r>
          </a:p>
        </p:txBody>
      </p:sp>
      <p:sp>
        <p:nvSpPr>
          <p:cNvPr id="1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187" name="Table 4"/>
          <p:cNvGraphicFramePr/>
          <p:nvPr/>
        </p:nvGraphicFramePr>
        <p:xfrm>
          <a:off x="604619" y="4467154"/>
          <a:ext cx="12773577" cy="393578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636001"/>
                <a:gridCol w="927072"/>
                <a:gridCol w="927072"/>
                <a:gridCol w="927072"/>
                <a:gridCol w="927072"/>
                <a:gridCol w="927072"/>
                <a:gridCol w="927072"/>
                <a:gridCol w="927072"/>
                <a:gridCol w="927072"/>
                <a:gridCol w="927072"/>
                <a:gridCol w="927072"/>
                <a:gridCol w="927072"/>
                <a:gridCol w="927072"/>
              </a:tblGrid>
              <a:tr h="471976"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</a:tr>
              <a:tr h="471976"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p2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p4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d2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d3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d4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p8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d5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d6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d7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d8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</a:tr>
              <a:tr h="1168789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encoded data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</a:tr>
              <a:tr h="452798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</a:tr>
              <a:tr h="452798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p2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</a:tr>
              <a:tr h="452798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p4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</a:tr>
              <a:tr h="452798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p8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2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b="1" sz="24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0039A6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/>
          <p:nvPr>
            <p:ph type="title"/>
          </p:nvPr>
        </p:nvSpPr>
        <p:spPr>
          <a:xfrm>
            <a:off x="664951" y="575522"/>
            <a:ext cx="11747217" cy="744136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SEC/DEC code</a:t>
            </a:r>
          </a:p>
        </p:txBody>
      </p:sp>
      <p:sp>
        <p:nvSpPr>
          <p:cNvPr id="190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900"/>
              </a:spcBef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Add an additional parity bit for the whole word (p</a:t>
            </a:r>
            <a:r>
              <a:rPr baseline="-21647"/>
              <a:t>n</a:t>
            </a:r>
            <a:r>
              <a:t>)</a:t>
            </a:r>
          </a:p>
          <a:p>
            <a:pPr>
              <a:spcBef>
                <a:spcPts val="900"/>
              </a:spcBef>
              <a:defRPr>
                <a:latin typeface="Arial"/>
                <a:ea typeface="Arial"/>
                <a:cs typeface="Arial"/>
                <a:sym typeface="Arial"/>
              </a:defRPr>
            </a:pPr>
            <a:r>
              <a:t>Make Hamming distance = 4</a:t>
            </a:r>
          </a:p>
          <a:p>
            <a:pPr>
              <a:spcBef>
                <a:spcPts val="900"/>
              </a:spcBef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Decoding:</a:t>
            </a:r>
          </a:p>
          <a:p>
            <a:pPr lvl="1" marL="862012" indent="-404812">
              <a:buClr>
                <a:srgbClr val="91AFBF"/>
              </a:buClr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Let H = SEC parity bits</a:t>
            </a:r>
            <a:endParaRPr sz="2800"/>
          </a:p>
          <a:p>
            <a:pPr lvl="2" marL="1234439" indent="-320039">
              <a:spcBef>
                <a:spcPts val="600"/>
              </a:spcBef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 even, p</a:t>
            </a:r>
            <a:r>
              <a:rPr baseline="-19571"/>
              <a:t>n</a:t>
            </a:r>
            <a:r>
              <a:t> even, no error</a:t>
            </a:r>
          </a:p>
          <a:p>
            <a:pPr lvl="2" marL="1234439" indent="-320039">
              <a:spcBef>
                <a:spcPts val="600"/>
              </a:spcBef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 odd, p</a:t>
            </a:r>
            <a:r>
              <a:rPr baseline="-19571"/>
              <a:t>n</a:t>
            </a:r>
            <a:r>
              <a:t> odd, correctable single bit error</a:t>
            </a:r>
          </a:p>
          <a:p>
            <a:pPr lvl="2" marL="1234439" indent="-320039">
              <a:spcBef>
                <a:spcPts val="600"/>
              </a:spcBef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 even, p</a:t>
            </a:r>
            <a:r>
              <a:rPr baseline="-19571"/>
              <a:t>n</a:t>
            </a:r>
            <a:r>
              <a:t> odd, error in p</a:t>
            </a:r>
            <a:r>
              <a:rPr baseline="-19571"/>
              <a:t>n</a:t>
            </a:r>
            <a:r>
              <a:t> bit</a:t>
            </a:r>
          </a:p>
          <a:p>
            <a:pPr lvl="2" marL="1234439" indent="-320039">
              <a:spcBef>
                <a:spcPts val="600"/>
              </a:spcBef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 odd, p</a:t>
            </a:r>
            <a:r>
              <a:rPr baseline="-19571"/>
              <a:t>n</a:t>
            </a:r>
            <a:r>
              <a:t> even, double error occurred</a:t>
            </a:r>
          </a:p>
          <a:p>
            <a:pPr marL="465364" indent="-465364">
              <a:spcBef>
                <a:spcPts val="900"/>
              </a:spcBef>
              <a:defRPr sz="3800">
                <a:latin typeface="Arial"/>
                <a:ea typeface="Arial"/>
                <a:cs typeface="Arial"/>
                <a:sym typeface="Arial"/>
              </a:defRPr>
            </a:pPr>
            <a:r>
              <a:t>Note:  </a:t>
            </a:r>
          </a:p>
          <a:p>
            <a:pPr lvl="1" marL="937259" indent="-480059">
              <a:spcBef>
                <a:spcPts val="900"/>
              </a:spcBef>
              <a:buClr>
                <a:srgbClr val="F3A82D"/>
              </a:buClr>
              <a:buSzPct val="60000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ECC DRAM uses SEC/DEC with 8 bits protecting each 64 bits, they are 72-bits wide</a:t>
            </a:r>
          </a:p>
        </p:txBody>
      </p:sp>
      <p:sp>
        <p:nvSpPr>
          <p:cNvPr id="1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itle 1"/>
          <p:cNvSpPr txBox="1"/>
          <p:nvPr>
            <p:ph type="title"/>
          </p:nvPr>
        </p:nvSpPr>
        <p:spPr>
          <a:xfrm>
            <a:off x="664951" y="575522"/>
            <a:ext cx="11747217" cy="744136"/>
          </a:xfrm>
          <a:prstGeom prst="rect">
            <a:avLst/>
          </a:prstGeom>
        </p:spPr>
        <p:txBody>
          <a:bodyPr/>
          <a:lstStyle/>
          <a:p>
            <a:pPr/>
            <a:r>
              <a:t>SEC generalization</a:t>
            </a:r>
          </a:p>
        </p:txBody>
      </p:sp>
      <p:sp>
        <p:nvSpPr>
          <p:cNvPr id="19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Let </a:t>
            </a:r>
            <a:r>
              <a:rPr i="1"/>
              <a:t>p</a:t>
            </a:r>
            <a:r>
              <a:t> number of </a:t>
            </a:r>
            <a:r>
              <a:rPr u="sng"/>
              <a:t>parity</a:t>
            </a:r>
            <a:r>
              <a:t> bits, </a:t>
            </a:r>
            <a:r>
              <a:rPr i="1"/>
              <a:t>d</a:t>
            </a:r>
            <a:r>
              <a:t> number of </a:t>
            </a:r>
            <a:r>
              <a:rPr u="sng"/>
              <a:t>data</a:t>
            </a:r>
            <a:r>
              <a:t> bits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i="1" sz="2800">
                <a:solidFill>
                  <a:srgbClr val="000000"/>
                </a:solidFill>
              </a:defRPr>
            </a:pPr>
            <a:r>
              <a:t>p</a:t>
            </a:r>
            <a:r>
              <a:rPr i="0"/>
              <a:t> parity bits can cover from </a:t>
            </a:r>
            <a:r>
              <a:t>1</a:t>
            </a:r>
            <a:r>
              <a:rPr i="0"/>
              <a:t> to (</a:t>
            </a:r>
            <a:r>
              <a:t>2</a:t>
            </a:r>
            <a:r>
              <a:rPr baseline="30571"/>
              <a:t>p</a:t>
            </a:r>
            <a:r>
              <a:t>–</a:t>
            </a:r>
            <a:r>
              <a:t> 1) </a:t>
            </a:r>
            <a:r>
              <a:rPr i="0"/>
              <a:t>total bits</a:t>
            </a:r>
            <a:endParaRPr baseline="30571"/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there are (</a:t>
            </a:r>
            <a:r>
              <a:rPr i="1"/>
              <a:t>p+d) </a:t>
            </a:r>
            <a:r>
              <a:t>possible bit errors and 1 case of no error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so</a:t>
            </a:r>
            <a:r>
              <a:rPr i="1"/>
              <a:t> 2</a:t>
            </a:r>
            <a:r>
              <a:rPr baseline="30571" i="1"/>
              <a:t>p</a:t>
            </a:r>
            <a:r>
              <a:rPr i="1"/>
              <a:t> &gt;= p+d+1</a:t>
            </a:r>
          </a:p>
          <a:p>
            <a:pPr lvl="1" marL="0" indent="457200">
              <a:spcBef>
                <a:spcPts val="600"/>
              </a:spcBef>
              <a:buSzTx/>
              <a:buFont typeface="Wingdings"/>
              <a:buNone/>
              <a:defRPr i="1" sz="2800">
                <a:solidFill>
                  <a:srgbClr val="000000"/>
                </a:solidFill>
              </a:defRPr>
            </a:pP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i="1" sz="2800">
                <a:solidFill>
                  <a:srgbClr val="000000"/>
                </a:solidFill>
              </a:defRPr>
            </a:pP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i="1" sz="2800">
                <a:solidFill>
                  <a:srgbClr val="000000"/>
                </a:solidFill>
              </a:defRPr>
            </a:pP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i="1" sz="2800">
                <a:solidFill>
                  <a:srgbClr val="000000"/>
                </a:solidFill>
              </a:defRPr>
            </a:pP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i="1" sz="2800">
                <a:solidFill>
                  <a:srgbClr val="000000"/>
                </a:solidFill>
              </a:defRPr>
            </a:pP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i="1" sz="2800">
                <a:solidFill>
                  <a:srgbClr val="000000"/>
                </a:solidFill>
              </a:defRPr>
            </a:pP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i="1" sz="2800">
                <a:solidFill>
                  <a:srgbClr val="000000"/>
                </a:solidFill>
              </a:defRPr>
            </a:pP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so</a:t>
            </a:r>
            <a:r>
              <a:rPr i="1"/>
              <a:t> p </a:t>
            </a:r>
            <a:r>
              <a:t>bits provide SEC for (p+d) bits, one more bit adds DED, so we get SEC/DED</a:t>
            </a:r>
          </a:p>
        </p:txBody>
      </p:sp>
      <p:sp>
        <p:nvSpPr>
          <p:cNvPr id="1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196" name="Table 3"/>
          <p:cNvGraphicFramePr/>
          <p:nvPr/>
        </p:nvGraphicFramePr>
        <p:xfrm>
          <a:off x="7950714" y="7847169"/>
          <a:ext cx="9557983" cy="2237429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909056"/>
                <a:gridCol w="1909056"/>
                <a:gridCol w="1909056"/>
                <a:gridCol w="1909056"/>
                <a:gridCol w="1909056"/>
              </a:tblGrid>
              <a:tr h="1112741"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400">
                          <a:solidFill>
                            <a:srgbClr val="0039A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 =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400">
                          <a:solidFill>
                            <a:srgbClr val="0039A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400">
                          <a:solidFill>
                            <a:srgbClr val="0039A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400">
                          <a:solidFill>
                            <a:srgbClr val="0039A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3400">
                          <a:solidFill>
                            <a:srgbClr val="0039A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</a:tr>
              <a:tr h="1112741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3400">
                          <a:latin typeface="Arial"/>
                          <a:ea typeface="Arial"/>
                          <a:cs typeface="Arial"/>
                          <a:sym typeface="Arial"/>
                        </a:rPr>
                        <a:t>p =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340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340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340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3400"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7" name="Table 4"/>
          <p:cNvGraphicFramePr/>
          <p:nvPr/>
        </p:nvGraphicFramePr>
        <p:xfrm>
          <a:off x="5478286" y="3529584"/>
          <a:ext cx="8813990" cy="4608598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176068"/>
                <a:gridCol w="2314098"/>
                <a:gridCol w="1517463"/>
                <a:gridCol w="3793659"/>
              </a:tblGrid>
              <a:tr h="778863"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000D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000D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000D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 bits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000D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name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</a:tr>
              <a:tr h="778863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Hamming(3,1)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</a:tr>
              <a:tr h="759705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Hamming(7,4)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</a:tr>
              <a:tr h="759705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15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Hamming(15,11)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</a:tr>
              <a:tr h="759705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26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31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Hamming(31,26)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</a:tr>
              <a:tr h="759705"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i="1" sz="2200">
                          <a:solidFill>
                            <a:srgbClr val="000D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i="1" sz="2200">
                          <a:solidFill>
                            <a:srgbClr val="000D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2</a:t>
                      </a:r>
                      <a:r>
                        <a:rPr baseline="30545"/>
                        <a:t>p</a:t>
                      </a:r>
                      <a:r>
                        <a:t> - p - 1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650240">
                        <a:defRPr i="1" sz="2200">
                          <a:solidFill>
                            <a:srgbClr val="000D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2</a:t>
                      </a:r>
                      <a:r>
                        <a:rPr baseline="30545"/>
                        <a:t>p</a:t>
                      </a:r>
                      <a:r>
                        <a:t> - 1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650240">
                        <a:defRPr i="1" sz="2200">
                          <a:solidFill>
                            <a:srgbClr val="000DC4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DFEC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1"/>
          <p:cNvSpPr txBox="1"/>
          <p:nvPr>
            <p:ph type="title"/>
          </p:nvPr>
        </p:nvSpPr>
        <p:spPr>
          <a:xfrm>
            <a:off x="664951" y="575522"/>
            <a:ext cx="11747217" cy="744136"/>
          </a:xfrm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200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lvl2pPr>
          </a:lstStyle>
          <a:p>
            <a:pPr/>
            <a:r>
              <a:t>Min number of parity bits to protect a 128-bit word using the SEC/DED?</a:t>
            </a:r>
          </a:p>
          <a:p>
            <a:pPr lvl="1"/>
            <a:r>
              <a:t>9 bits. How?</a:t>
            </a:r>
          </a:p>
        </p:txBody>
      </p:sp>
      <p:sp>
        <p:nvSpPr>
          <p:cNvPr id="2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why error correcting cod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 error correcting codes</a:t>
            </a:r>
          </a:p>
        </p:txBody>
      </p:sp>
      <p:sp>
        <p:nvSpPr>
          <p:cNvPr id="87" name="noise in communication channels causes erro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noise in communication channels causes errors</a:t>
            </a:r>
          </a:p>
          <a:p>
            <a:pPr lvl="1" marL="937259" indent="-480059">
              <a:defRPr sz="2800"/>
            </a:pPr>
            <a:r>
              <a:t>e.g. WiFi, Bluetooth, etc.</a:t>
            </a:r>
          </a:p>
          <a:p>
            <a:pPr lvl="1" marL="937259" indent="-480059">
              <a:defRPr sz="2800"/>
            </a:pPr>
            <a:r>
              <a:t>sent:           0011 0010 1101</a:t>
            </a:r>
          </a:p>
          <a:p>
            <a:pPr lvl="1" marL="937259" indent="-480059">
              <a:defRPr sz="2800"/>
            </a:pPr>
            <a:r>
              <a:t>received:    001</a:t>
            </a:r>
            <a:r>
              <a:rPr>
                <a:solidFill>
                  <a:srgbClr val="FF2600"/>
                </a:solidFill>
              </a:rPr>
              <a:t>0</a:t>
            </a:r>
            <a:r>
              <a:t> 0</a:t>
            </a:r>
            <a:r>
              <a:rPr>
                <a:solidFill>
                  <a:srgbClr val="FF2600"/>
                </a:solidFill>
              </a:rPr>
              <a:t>1</a:t>
            </a:r>
            <a:r>
              <a:t>10 1101</a:t>
            </a:r>
          </a:p>
          <a:p>
            <a:pPr/>
            <a:r>
              <a:t>wires in circuits can act like antennas</a:t>
            </a:r>
          </a:p>
          <a:p>
            <a:pPr lvl="1" marL="937259" indent="-480059">
              <a:defRPr sz="2800"/>
            </a:pPr>
            <a:r>
              <a:t>electromagnetic radiation becomes digital data</a:t>
            </a:r>
          </a:p>
          <a:p>
            <a:pPr/>
            <a:r>
              <a:t>single event upset (SEU)</a:t>
            </a:r>
          </a:p>
          <a:p>
            <a:pPr lvl="1" marL="937259" indent="-480059">
              <a:defRPr sz="2800"/>
            </a:pPr>
            <a:r>
              <a:t>cosmic particles collide with atoms in atmosphere, create showers of ionized particles (neutrons, protons), these can discharge transistors.</a:t>
            </a:r>
          </a:p>
          <a:p>
            <a:pPr lvl="1" marL="937259" indent="-480059">
              <a:defRPr sz="2800"/>
            </a:pPr>
            <a:r>
              <a:t>the smaller the transistor geometry, the lower the energy needed to keep its state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1"/>
          <p:cNvSpPr txBox="1"/>
          <p:nvPr>
            <p:ph type="title"/>
          </p:nvPr>
        </p:nvSpPr>
        <p:spPr>
          <a:xfrm>
            <a:off x="664951" y="575522"/>
            <a:ext cx="11747217" cy="744136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the Hamming SEC code</a:t>
            </a:r>
          </a:p>
        </p:txBody>
      </p:sp>
      <p:sp>
        <p:nvSpPr>
          <p:cNvPr id="91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Hamming distance</a:t>
            </a:r>
          </a:p>
          <a:p>
            <a:pPr lvl="1" marL="857250" indent="-400050">
              <a:spcBef>
                <a:spcPts val="600"/>
              </a:spcBef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Number of bits that are different between two binary strings</a:t>
            </a:r>
          </a:p>
          <a:p>
            <a:pPr lvl="1" marL="857250" indent="-400050"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Hd (a, b) = population count (a XOR b)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 sz="2800"/>
          </a:p>
          <a:p>
            <a:pPr marL="485775" indent="-485775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General case (non binary): edit distance</a:t>
            </a:r>
          </a:p>
          <a:p>
            <a:pPr lvl="1" marL="937260" indent="-480060">
              <a:buSzPct val="60000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Given two strings of equal length, it is the minimum number of substitutions  required to change one strings into another:</a:t>
            </a:r>
          </a:p>
          <a:p>
            <a:pPr lvl="2" marL="1394460" indent="-480060">
              <a:buSzPct val="60000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sent          OHLALA! </a:t>
            </a:r>
          </a:p>
          <a:p>
            <a:pPr lvl="2" marL="1394460" indent="-480060">
              <a:buSzPct val="60000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received   OHLAL</a:t>
            </a:r>
            <a:r>
              <a:rPr>
                <a:solidFill>
                  <a:srgbClr val="FF2600"/>
                </a:solidFill>
              </a:rPr>
              <a:t>U</a:t>
            </a:r>
            <a:r>
              <a:t>!</a:t>
            </a:r>
          </a:p>
          <a:p>
            <a:pPr lvl="2" marL="1394460" indent="-480060">
              <a:buSzPct val="60000"/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edit distance = 1</a:t>
            </a:r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title"/>
          </p:nvPr>
        </p:nvSpPr>
        <p:spPr>
          <a:xfrm>
            <a:off x="664951" y="575522"/>
            <a:ext cx="11747217" cy="744136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parity</a:t>
            </a:r>
          </a:p>
        </p:txBody>
      </p:sp>
      <p:sp>
        <p:nvSpPr>
          <p:cNvPr id="95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to binary strings of size n (word), </a:t>
            </a:r>
          </a:p>
          <a:p>
            <a:pPr lvl="1" marL="857250" indent="-400050">
              <a:buClr>
                <a:srgbClr val="F3A82D"/>
              </a:buClr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add one extra bit (parity bit) such that the number of 1’s is always even (even parity)</a:t>
            </a:r>
          </a:p>
          <a:p>
            <a:pPr marL="480059" indent="-480059"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⇒ the Hamming distance between any two correct words is 2</a:t>
            </a:r>
          </a:p>
          <a:p>
            <a:pPr marL="480059" indent="-480059"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⇒ if a word has an odd number of 1s, one of its bits is in error </a:t>
            </a:r>
          </a:p>
          <a:p>
            <a:pPr marL="480059" indent="-480059"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we cannot tell which one though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Minimum distance = 2 </a:t>
            </a:r>
          </a:p>
          <a:p>
            <a:pPr lvl="1" marL="937259" indent="-480059"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provides single bit error detection (parity code)</a:t>
            </a:r>
            <a:endParaRPr sz="2200">
              <a:solidFill>
                <a:srgbClr val="000000"/>
              </a:solidFill>
            </a:endParaRP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Minimum distance = 3 </a:t>
            </a:r>
          </a:p>
          <a:p>
            <a:pPr lvl="1" marL="937259" indent="-480059"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provides single error correction, 2 bit error detection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1"/>
          <p:cNvSpPr txBox="1"/>
          <p:nvPr>
            <p:ph type="title"/>
          </p:nvPr>
        </p:nvSpPr>
        <p:spPr>
          <a:xfrm>
            <a:off x="664951" y="575522"/>
            <a:ext cx="11747217" cy="744136"/>
          </a:xfrm>
          <a:prstGeom prst="rect">
            <a:avLst/>
          </a:prstGeom>
        </p:spPr>
        <p:txBody>
          <a:bodyPr/>
          <a:lstStyle/>
          <a:p>
            <a:pPr/>
            <a:r>
              <a:t>parity bit - SED</a:t>
            </a:r>
          </a:p>
        </p:txBody>
      </p:sp>
      <p:sp>
        <p:nvSpPr>
          <p:cNvPr id="99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Parity bit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is an additional bit set to make the number of 1s even (or odd) in that word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it is a Single Error Detection (SED) mechanism.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in case of an error, the data is re-transmitted or re-fetched from memory.</a:t>
            </a:r>
          </a:p>
        </p:txBody>
      </p:sp>
      <p:graphicFrame>
        <p:nvGraphicFramePr>
          <p:cNvPr id="100" name="Table 3"/>
          <p:cNvGraphicFramePr/>
          <p:nvPr/>
        </p:nvGraphicFramePr>
        <p:xfrm>
          <a:off x="3327647" y="5081622"/>
          <a:ext cx="7306533" cy="396089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791467"/>
                <a:gridCol w="895733"/>
                <a:gridCol w="2303315"/>
                <a:gridCol w="2303315"/>
              </a:tblGrid>
              <a:tr h="440829">
                <a:tc rowSpan="2"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7-bit data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 rowSpan="2"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#1s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 gridSpan="2"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8-bits with parity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50800">
                      <a:solidFill>
                        <a:srgbClr val="FFFFFF"/>
                      </a:solidFill>
                    </a:lnB>
                    <a:solidFill>
                      <a:srgbClr val="9FCAD3"/>
                    </a:solidFill>
                  </a:tcPr>
                </a:tc>
                <a:tc hMerge="1">
                  <a:tcPr/>
                </a:tc>
              </a:tr>
              <a:tr h="453614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even</a:t>
                      </a:r>
                    </a:p>
                  </a:txBody>
                  <a:tcPr marL="45720" marR="45720" marT="45720" marB="45720" anchor="t" anchorCtr="0" horzOverflow="overflow">
                    <a:lnL w="508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odd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</a:tr>
              <a:tr h="773239">
                <a:tc>
                  <a:txBody>
                    <a:bodyPr/>
                    <a:lstStyle/>
                    <a:p>
                      <a:pPr algn="l"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0000000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508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650240">
                        <a:defRPr sz="2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0000000</a:t>
                      </a:r>
                      <a:r>
                        <a:rPr b="1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650240">
                        <a:defRPr sz="2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0000000</a:t>
                      </a:r>
                      <a:r>
                        <a:rPr b="1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</a:tr>
              <a:tr h="760454">
                <a:tc>
                  <a:txBody>
                    <a:bodyPr/>
                    <a:lstStyle/>
                    <a:p>
                      <a:pPr algn="l"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0001111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650240">
                        <a:defRPr sz="2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0001111</a:t>
                      </a:r>
                      <a:r>
                        <a:rPr b="1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650240">
                        <a:defRPr sz="2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0001111</a:t>
                      </a:r>
                      <a:r>
                        <a:rPr b="1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</a:tr>
              <a:tr h="760454">
                <a:tc>
                  <a:txBody>
                    <a:bodyPr/>
                    <a:lstStyle/>
                    <a:p>
                      <a:pPr algn="l"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0000111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650240">
                        <a:defRPr sz="2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0000111</a:t>
                      </a:r>
                      <a:r>
                        <a:rPr b="1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650240">
                        <a:defRPr sz="2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0000111</a:t>
                      </a:r>
                      <a:r>
                        <a:rPr b="1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</a:tr>
              <a:tr h="760454">
                <a:tc>
                  <a:txBody>
                    <a:bodyPr/>
                    <a:lstStyle/>
                    <a:p>
                      <a:pPr algn="l"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1111111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defTabSz="650240">
                        <a:defRPr sz="1800"/>
                      </a:pPr>
                      <a:r>
                        <a:rPr sz="2200"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650240">
                        <a:defRPr sz="2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1111111</a:t>
                      </a:r>
                      <a:r>
                        <a:rPr b="1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650240">
                        <a:defRPr sz="22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  <a:r>
                        <a:t>1111111</a:t>
                      </a:r>
                      <a:r>
                        <a:rPr b="1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FF5F7"/>
                    </a:solidFill>
                  </a:tcPr>
                </a:tc>
              </a:tr>
            </a:tbl>
          </a:graphicData>
        </a:graphic>
      </p:graphicFrame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1"/>
          <p:cNvSpPr txBox="1"/>
          <p:nvPr>
            <p:ph type="title"/>
          </p:nvPr>
        </p:nvSpPr>
        <p:spPr>
          <a:xfrm>
            <a:off x="664951" y="575522"/>
            <a:ext cx="11747217" cy="744136"/>
          </a:xfrm>
          <a:prstGeom prst="rect">
            <a:avLst/>
          </a:prstGeom>
        </p:spPr>
        <p:txBody>
          <a:bodyPr/>
          <a:lstStyle/>
          <a:p>
            <a:pPr/>
            <a:r>
              <a:t>parity checking</a:t>
            </a:r>
          </a:p>
        </p:txBody>
      </p:sp>
      <p:sp>
        <p:nvSpPr>
          <p:cNvPr id="104" name="TextBox 3"/>
          <p:cNvSpPr txBox="1"/>
          <p:nvPr/>
        </p:nvSpPr>
        <p:spPr>
          <a:xfrm>
            <a:off x="1279419" y="2726161"/>
            <a:ext cx="425274" cy="519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</a:t>
            </a:r>
            <a:r>
              <a:rPr baseline="-20250"/>
              <a:t>0</a:t>
            </a:r>
          </a:p>
        </p:txBody>
      </p:sp>
      <p:sp>
        <p:nvSpPr>
          <p:cNvPr id="105" name="TextBox 4"/>
          <p:cNvSpPr txBox="1"/>
          <p:nvPr/>
        </p:nvSpPr>
        <p:spPr>
          <a:xfrm>
            <a:off x="1656177" y="2726161"/>
            <a:ext cx="425275" cy="519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</a:t>
            </a:r>
            <a:r>
              <a:rPr baseline="-20250"/>
              <a:t>1</a:t>
            </a:r>
          </a:p>
        </p:txBody>
      </p:sp>
      <p:sp>
        <p:nvSpPr>
          <p:cNvPr id="106" name="TextBox 5"/>
          <p:cNvSpPr txBox="1"/>
          <p:nvPr/>
        </p:nvSpPr>
        <p:spPr>
          <a:xfrm>
            <a:off x="2022693" y="2726161"/>
            <a:ext cx="425274" cy="519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</a:t>
            </a:r>
            <a:r>
              <a:rPr baseline="-20250"/>
              <a:t>2</a:t>
            </a:r>
          </a:p>
        </p:txBody>
      </p:sp>
      <p:sp>
        <p:nvSpPr>
          <p:cNvPr id="107" name="TextBox 6"/>
          <p:cNvSpPr txBox="1"/>
          <p:nvPr/>
        </p:nvSpPr>
        <p:spPr>
          <a:xfrm>
            <a:off x="2401937" y="2739402"/>
            <a:ext cx="425274" cy="519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</a:t>
            </a:r>
            <a:r>
              <a:rPr baseline="-20250"/>
              <a:t>3</a:t>
            </a:r>
          </a:p>
        </p:txBody>
      </p:sp>
      <p:sp>
        <p:nvSpPr>
          <p:cNvPr id="108" name="TextBox 7"/>
          <p:cNvSpPr txBox="1"/>
          <p:nvPr/>
        </p:nvSpPr>
        <p:spPr>
          <a:xfrm>
            <a:off x="3147696" y="2726161"/>
            <a:ext cx="425274" cy="519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</a:t>
            </a:r>
            <a:r>
              <a:rPr baseline="-20250"/>
              <a:t>5</a:t>
            </a:r>
          </a:p>
        </p:txBody>
      </p:sp>
      <p:sp>
        <p:nvSpPr>
          <p:cNvPr id="109" name="TextBox 8"/>
          <p:cNvSpPr txBox="1"/>
          <p:nvPr/>
        </p:nvSpPr>
        <p:spPr>
          <a:xfrm>
            <a:off x="3614765" y="2726161"/>
            <a:ext cx="425274" cy="519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</a:t>
            </a:r>
            <a:r>
              <a:rPr baseline="-20250"/>
              <a:t>6</a:t>
            </a:r>
          </a:p>
        </p:txBody>
      </p:sp>
      <p:sp>
        <p:nvSpPr>
          <p:cNvPr id="110" name="TextBox 9"/>
          <p:cNvSpPr txBox="1"/>
          <p:nvPr/>
        </p:nvSpPr>
        <p:spPr>
          <a:xfrm>
            <a:off x="4081834" y="2726161"/>
            <a:ext cx="425274" cy="519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</a:t>
            </a:r>
            <a:r>
              <a:rPr baseline="-20250"/>
              <a:t>7</a:t>
            </a:r>
          </a:p>
        </p:txBody>
      </p:sp>
      <p:sp>
        <p:nvSpPr>
          <p:cNvPr id="111" name="TextBox 10"/>
          <p:cNvSpPr txBox="1"/>
          <p:nvPr/>
        </p:nvSpPr>
        <p:spPr>
          <a:xfrm>
            <a:off x="4630180" y="4320206"/>
            <a:ext cx="328933" cy="4756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b="1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</a:t>
            </a:r>
          </a:p>
        </p:txBody>
      </p:sp>
      <p:grpSp>
        <p:nvGrpSpPr>
          <p:cNvPr id="114" name="Rounded Rectangle 11"/>
          <p:cNvGrpSpPr/>
          <p:nvPr/>
        </p:nvGrpSpPr>
        <p:grpSpPr>
          <a:xfrm>
            <a:off x="2779411" y="4262331"/>
            <a:ext cx="650648" cy="614469"/>
            <a:chOff x="0" y="0"/>
            <a:chExt cx="650646" cy="614468"/>
          </a:xfrm>
        </p:grpSpPr>
        <p:sp>
          <p:nvSpPr>
            <p:cNvPr id="112" name="Rounded Rectangle"/>
            <p:cNvSpPr/>
            <p:nvPr/>
          </p:nvSpPr>
          <p:spPr>
            <a:xfrm>
              <a:off x="0" y="0"/>
              <a:ext cx="650647" cy="614469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000DC4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defTabSz="1300480">
                <a:defRPr b="1" sz="2800">
                  <a:solidFill>
                    <a:srgbClr val="000DC4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13" name="∑"/>
            <p:cNvSpPr txBox="1"/>
            <p:nvPr/>
          </p:nvSpPr>
          <p:spPr>
            <a:xfrm>
              <a:off x="29996" y="29996"/>
              <a:ext cx="590654" cy="5248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t">
              <a:spAutoFit/>
            </a:bodyPr>
            <a:lstStyle>
              <a:lvl1pPr defTabSz="1300480">
                <a:defRPr b="1" sz="2800">
                  <a:solidFill>
                    <a:srgbClr val="000DC4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∑</a:t>
              </a:r>
            </a:p>
          </p:txBody>
        </p:sp>
      </p:grpSp>
      <p:sp>
        <p:nvSpPr>
          <p:cNvPr id="115" name="Straight Arrow Connector 13"/>
          <p:cNvSpPr/>
          <p:nvPr/>
        </p:nvSpPr>
        <p:spPr>
          <a:xfrm>
            <a:off x="1562346" y="3251433"/>
            <a:ext cx="1217066" cy="1010899"/>
          </a:xfrm>
          <a:prstGeom prst="line">
            <a:avLst/>
          </a:prstGeom>
          <a:ln w="12700">
            <a:solidFill>
              <a:srgbClr val="0039A6"/>
            </a:solidFill>
            <a:tailEnd type="triangle"/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6" name="Straight Arrow Connector 14"/>
          <p:cNvSpPr/>
          <p:nvPr/>
        </p:nvSpPr>
        <p:spPr>
          <a:xfrm>
            <a:off x="2029415" y="3251433"/>
            <a:ext cx="906813" cy="1010899"/>
          </a:xfrm>
          <a:prstGeom prst="line">
            <a:avLst/>
          </a:prstGeom>
          <a:ln w="12700">
            <a:solidFill>
              <a:srgbClr val="0039A6"/>
            </a:solidFill>
            <a:tailEnd type="triangle"/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1" name="Straight Arrow Connector 17"/>
          <p:cNvSpPr/>
          <p:nvPr/>
        </p:nvSpPr>
        <p:spPr>
          <a:xfrm>
            <a:off x="2377804" y="3245271"/>
            <a:ext cx="551314" cy="1004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39A6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52" name="Straight Arrow Connector 20"/>
          <p:cNvSpPr/>
          <p:nvPr/>
        </p:nvSpPr>
        <p:spPr>
          <a:xfrm>
            <a:off x="2695576" y="3258513"/>
            <a:ext cx="309313" cy="991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39A6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53" name="Straight Arrow Connector 23"/>
          <p:cNvSpPr/>
          <p:nvPr/>
        </p:nvSpPr>
        <p:spPr>
          <a:xfrm>
            <a:off x="3156365" y="3245271"/>
            <a:ext cx="162082" cy="1004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12700">
            <a:solidFill>
              <a:srgbClr val="0039A6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20" name="Straight Arrow Connector 26"/>
          <p:cNvSpPr/>
          <p:nvPr/>
        </p:nvSpPr>
        <p:spPr>
          <a:xfrm flipH="1">
            <a:off x="3269744" y="3251433"/>
            <a:ext cx="556511" cy="1010899"/>
          </a:xfrm>
          <a:prstGeom prst="line">
            <a:avLst/>
          </a:prstGeom>
          <a:ln w="12700">
            <a:solidFill>
              <a:srgbClr val="0039A6"/>
            </a:solidFill>
            <a:tailEnd type="triangle"/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1" name="Straight Arrow Connector 29"/>
          <p:cNvSpPr/>
          <p:nvPr/>
        </p:nvSpPr>
        <p:spPr>
          <a:xfrm flipH="1">
            <a:off x="3360315" y="3251433"/>
            <a:ext cx="1004447" cy="1010899"/>
          </a:xfrm>
          <a:prstGeom prst="line">
            <a:avLst/>
          </a:prstGeom>
          <a:ln w="12700">
            <a:solidFill>
              <a:srgbClr val="0039A6"/>
            </a:solidFill>
            <a:tailEnd type="triangle"/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4" name="Elbow Connector 34"/>
          <p:cNvSpPr/>
          <p:nvPr/>
        </p:nvSpPr>
        <p:spPr>
          <a:xfrm>
            <a:off x="3103879" y="4795520"/>
            <a:ext cx="1690371" cy="406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4928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ln w="25400">
            <a:solidFill>
              <a:srgbClr val="FF0000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23" name="Straight Arrow Connector 56"/>
          <p:cNvSpPr/>
          <p:nvPr/>
        </p:nvSpPr>
        <p:spPr>
          <a:xfrm>
            <a:off x="8327715" y="4779235"/>
            <a:ext cx="1" cy="512058"/>
          </a:xfrm>
          <a:prstGeom prst="line">
            <a:avLst/>
          </a:prstGeom>
          <a:ln w="38100">
            <a:solidFill>
              <a:srgbClr val="FF0000"/>
            </a:solidFill>
            <a:tailEnd type="triangle"/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4" name="TextBox 59"/>
          <p:cNvSpPr txBox="1"/>
          <p:nvPr/>
        </p:nvSpPr>
        <p:spPr>
          <a:xfrm>
            <a:off x="909818" y="1783396"/>
            <a:ext cx="4295450" cy="611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generating a parity bit</a:t>
            </a:r>
          </a:p>
        </p:txBody>
      </p:sp>
      <p:sp>
        <p:nvSpPr>
          <p:cNvPr id="125" name="TextBox 60"/>
          <p:cNvSpPr txBox="1"/>
          <p:nvPr/>
        </p:nvSpPr>
        <p:spPr>
          <a:xfrm>
            <a:off x="7499807" y="1783396"/>
            <a:ext cx="3743050" cy="611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sz="3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checking the parity</a:t>
            </a:r>
          </a:p>
        </p:txBody>
      </p:sp>
      <p:sp>
        <p:nvSpPr>
          <p:cNvPr id="126" name="TextBox 61"/>
          <p:cNvSpPr txBox="1"/>
          <p:nvPr/>
        </p:nvSpPr>
        <p:spPr>
          <a:xfrm>
            <a:off x="7548969" y="5279854"/>
            <a:ext cx="1464045" cy="4756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b="1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check bit</a:t>
            </a:r>
          </a:p>
        </p:txBody>
      </p:sp>
      <p:sp>
        <p:nvSpPr>
          <p:cNvPr id="127" name="TextBox 62"/>
          <p:cNvSpPr txBox="1"/>
          <p:nvPr/>
        </p:nvSpPr>
        <p:spPr>
          <a:xfrm>
            <a:off x="2213557" y="6515382"/>
            <a:ext cx="9527653" cy="1106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3400">
                <a:solidFill>
                  <a:srgbClr val="000DC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error if check bit != 0</a:t>
            </a:r>
          </a:p>
          <a:p>
            <a:pPr algn="l" defTabSz="1300480">
              <a:defRPr sz="3400">
                <a:solidFill>
                  <a:srgbClr val="000DC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two or an even number of errors are not detected</a:t>
            </a:r>
          </a:p>
        </p:txBody>
      </p:sp>
      <p:sp>
        <p:nvSpPr>
          <p:cNvPr id="128" name="TextBox 6"/>
          <p:cNvSpPr txBox="1"/>
          <p:nvPr/>
        </p:nvSpPr>
        <p:spPr>
          <a:xfrm>
            <a:off x="2765966" y="2739402"/>
            <a:ext cx="425274" cy="519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</a:t>
            </a:r>
            <a:r>
              <a:rPr baseline="-20250"/>
              <a:t>4</a:t>
            </a:r>
          </a:p>
        </p:txBody>
      </p:sp>
      <p:sp>
        <p:nvSpPr>
          <p:cNvPr id="129" name="Straight Arrow Connector 29"/>
          <p:cNvSpPr/>
          <p:nvPr/>
        </p:nvSpPr>
        <p:spPr>
          <a:xfrm>
            <a:off x="3016611" y="3250670"/>
            <a:ext cx="1" cy="966476"/>
          </a:xfrm>
          <a:prstGeom prst="line">
            <a:avLst/>
          </a:prstGeom>
          <a:ln w="12700">
            <a:solidFill>
              <a:srgbClr val="0039A6"/>
            </a:solidFill>
            <a:tailEnd type="triangle"/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0" name="TextBox 3"/>
          <p:cNvSpPr txBox="1"/>
          <p:nvPr/>
        </p:nvSpPr>
        <p:spPr>
          <a:xfrm>
            <a:off x="6502399" y="2648482"/>
            <a:ext cx="425275" cy="519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</a:t>
            </a:r>
            <a:r>
              <a:rPr baseline="-20250"/>
              <a:t>0</a:t>
            </a:r>
          </a:p>
        </p:txBody>
      </p:sp>
      <p:sp>
        <p:nvSpPr>
          <p:cNvPr id="131" name="TextBox 4"/>
          <p:cNvSpPr txBox="1"/>
          <p:nvPr/>
        </p:nvSpPr>
        <p:spPr>
          <a:xfrm>
            <a:off x="6879157" y="2648482"/>
            <a:ext cx="425275" cy="519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</a:t>
            </a:r>
            <a:r>
              <a:rPr baseline="-20250"/>
              <a:t>1</a:t>
            </a:r>
          </a:p>
        </p:txBody>
      </p:sp>
      <p:sp>
        <p:nvSpPr>
          <p:cNvPr id="132" name="TextBox 5"/>
          <p:cNvSpPr txBox="1"/>
          <p:nvPr/>
        </p:nvSpPr>
        <p:spPr>
          <a:xfrm>
            <a:off x="7245673" y="2648482"/>
            <a:ext cx="425274" cy="519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</a:t>
            </a:r>
            <a:r>
              <a:rPr baseline="-20250"/>
              <a:t>2</a:t>
            </a:r>
          </a:p>
        </p:txBody>
      </p:sp>
      <p:sp>
        <p:nvSpPr>
          <p:cNvPr id="133" name="TextBox 6"/>
          <p:cNvSpPr txBox="1"/>
          <p:nvPr/>
        </p:nvSpPr>
        <p:spPr>
          <a:xfrm>
            <a:off x="7624917" y="2661724"/>
            <a:ext cx="425274" cy="519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</a:t>
            </a:r>
            <a:r>
              <a:rPr baseline="-20250"/>
              <a:t>3</a:t>
            </a:r>
          </a:p>
        </p:txBody>
      </p:sp>
      <p:sp>
        <p:nvSpPr>
          <p:cNvPr id="134" name="TextBox 7"/>
          <p:cNvSpPr txBox="1"/>
          <p:nvPr/>
        </p:nvSpPr>
        <p:spPr>
          <a:xfrm>
            <a:off x="8370676" y="2648482"/>
            <a:ext cx="425275" cy="519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</a:t>
            </a:r>
            <a:r>
              <a:rPr baseline="-20250"/>
              <a:t>5</a:t>
            </a:r>
          </a:p>
        </p:txBody>
      </p:sp>
      <p:sp>
        <p:nvSpPr>
          <p:cNvPr id="135" name="TextBox 8"/>
          <p:cNvSpPr txBox="1"/>
          <p:nvPr/>
        </p:nvSpPr>
        <p:spPr>
          <a:xfrm>
            <a:off x="8837745" y="2648482"/>
            <a:ext cx="425275" cy="519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</a:t>
            </a:r>
            <a:r>
              <a:rPr baseline="-20250"/>
              <a:t>6</a:t>
            </a:r>
          </a:p>
        </p:txBody>
      </p:sp>
      <p:sp>
        <p:nvSpPr>
          <p:cNvPr id="136" name="TextBox 9"/>
          <p:cNvSpPr txBox="1"/>
          <p:nvPr/>
        </p:nvSpPr>
        <p:spPr>
          <a:xfrm>
            <a:off x="9304814" y="2648482"/>
            <a:ext cx="425275" cy="519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</a:t>
            </a:r>
            <a:r>
              <a:rPr baseline="-20250"/>
              <a:t>7</a:t>
            </a:r>
          </a:p>
        </p:txBody>
      </p:sp>
      <p:sp>
        <p:nvSpPr>
          <p:cNvPr id="137" name="TextBox 10"/>
          <p:cNvSpPr txBox="1"/>
          <p:nvPr/>
        </p:nvSpPr>
        <p:spPr>
          <a:xfrm>
            <a:off x="9846537" y="2692610"/>
            <a:ext cx="328933" cy="4756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>
            <a:lvl1pPr algn="l" defTabSz="1300480">
              <a:defRPr b="1" sz="2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</a:t>
            </a:r>
          </a:p>
        </p:txBody>
      </p:sp>
      <p:grpSp>
        <p:nvGrpSpPr>
          <p:cNvPr id="140" name="Rounded Rectangle 11"/>
          <p:cNvGrpSpPr/>
          <p:nvPr/>
        </p:nvGrpSpPr>
        <p:grpSpPr>
          <a:xfrm>
            <a:off x="8002392" y="4184653"/>
            <a:ext cx="650648" cy="614469"/>
            <a:chOff x="0" y="0"/>
            <a:chExt cx="650646" cy="614468"/>
          </a:xfrm>
        </p:grpSpPr>
        <p:sp>
          <p:nvSpPr>
            <p:cNvPr id="138" name="Rounded Rectangle"/>
            <p:cNvSpPr/>
            <p:nvPr/>
          </p:nvSpPr>
          <p:spPr>
            <a:xfrm>
              <a:off x="0" y="0"/>
              <a:ext cx="650647" cy="614469"/>
            </a:xfrm>
            <a:prstGeom prst="roundRect">
              <a:avLst>
                <a:gd name="adj" fmla="val 16667"/>
              </a:avLst>
            </a:prstGeom>
            <a:noFill/>
            <a:ln w="25400" cap="flat">
              <a:solidFill>
                <a:srgbClr val="000DC4"/>
              </a:solidFill>
              <a:prstDash val="solid"/>
              <a:round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defTabSz="1300480">
                <a:defRPr b="1" sz="2800">
                  <a:solidFill>
                    <a:srgbClr val="000DC4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9" name="∑"/>
            <p:cNvSpPr txBox="1"/>
            <p:nvPr/>
          </p:nvSpPr>
          <p:spPr>
            <a:xfrm>
              <a:off x="29996" y="29996"/>
              <a:ext cx="590654" cy="5248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5023" tIns="65023" rIns="65023" bIns="65023" numCol="1" anchor="t">
              <a:spAutoFit/>
            </a:bodyPr>
            <a:lstStyle>
              <a:lvl1pPr defTabSz="1300480">
                <a:defRPr b="1" sz="2800">
                  <a:solidFill>
                    <a:srgbClr val="000DC4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∑</a:t>
              </a:r>
            </a:p>
          </p:txBody>
        </p:sp>
      </p:grpSp>
      <p:sp>
        <p:nvSpPr>
          <p:cNvPr id="141" name="Straight Arrow Connector 13"/>
          <p:cNvSpPr/>
          <p:nvPr/>
        </p:nvSpPr>
        <p:spPr>
          <a:xfrm>
            <a:off x="6785326" y="3173755"/>
            <a:ext cx="1217067" cy="1010899"/>
          </a:xfrm>
          <a:prstGeom prst="line">
            <a:avLst/>
          </a:prstGeom>
          <a:ln w="12700">
            <a:solidFill>
              <a:srgbClr val="0039A6"/>
            </a:solidFill>
            <a:tailEnd type="triangle"/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2" name="Straight Arrow Connector 14"/>
          <p:cNvSpPr/>
          <p:nvPr/>
        </p:nvSpPr>
        <p:spPr>
          <a:xfrm>
            <a:off x="7252396" y="3173754"/>
            <a:ext cx="906812" cy="1010900"/>
          </a:xfrm>
          <a:prstGeom prst="line">
            <a:avLst/>
          </a:prstGeom>
          <a:ln w="12700">
            <a:solidFill>
              <a:srgbClr val="0039A6"/>
            </a:solidFill>
            <a:tailEnd type="triangle"/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5" name="Straight Arrow Connector 17"/>
          <p:cNvSpPr/>
          <p:nvPr/>
        </p:nvSpPr>
        <p:spPr>
          <a:xfrm>
            <a:off x="7600785" y="3167593"/>
            <a:ext cx="551313" cy="1004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39A6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56" name="Straight Arrow Connector 20"/>
          <p:cNvSpPr/>
          <p:nvPr/>
        </p:nvSpPr>
        <p:spPr>
          <a:xfrm>
            <a:off x="7918557" y="3180835"/>
            <a:ext cx="309313" cy="991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12700">
            <a:solidFill>
              <a:srgbClr val="0039A6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57" name="Straight Arrow Connector 23"/>
          <p:cNvSpPr/>
          <p:nvPr/>
        </p:nvSpPr>
        <p:spPr>
          <a:xfrm>
            <a:off x="8379345" y="3167593"/>
            <a:ext cx="162083" cy="10043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12700">
            <a:solidFill>
              <a:srgbClr val="0039A6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46" name="Straight Arrow Connector 26"/>
          <p:cNvSpPr/>
          <p:nvPr/>
        </p:nvSpPr>
        <p:spPr>
          <a:xfrm flipH="1">
            <a:off x="8492724" y="3173755"/>
            <a:ext cx="556511" cy="1010899"/>
          </a:xfrm>
          <a:prstGeom prst="line">
            <a:avLst/>
          </a:prstGeom>
          <a:ln w="12700">
            <a:solidFill>
              <a:srgbClr val="0039A6"/>
            </a:solidFill>
            <a:tailEnd type="triangle"/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7" name="Straight Arrow Connector 29"/>
          <p:cNvSpPr/>
          <p:nvPr/>
        </p:nvSpPr>
        <p:spPr>
          <a:xfrm flipH="1">
            <a:off x="8583295" y="3173755"/>
            <a:ext cx="1004447" cy="1010899"/>
          </a:xfrm>
          <a:prstGeom prst="line">
            <a:avLst/>
          </a:prstGeom>
          <a:ln w="12700">
            <a:solidFill>
              <a:srgbClr val="0039A6"/>
            </a:solidFill>
            <a:tailEnd type="triangle"/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8" name="TextBox 6"/>
          <p:cNvSpPr txBox="1"/>
          <p:nvPr/>
        </p:nvSpPr>
        <p:spPr>
          <a:xfrm>
            <a:off x="7988947" y="2661724"/>
            <a:ext cx="425274" cy="519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3" tIns="65023" rIns="65023" bIns="65023">
            <a:spAutoFit/>
          </a:bodyPr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</a:t>
            </a:r>
            <a:r>
              <a:rPr baseline="-20250"/>
              <a:t>4</a:t>
            </a:r>
          </a:p>
        </p:txBody>
      </p:sp>
      <p:sp>
        <p:nvSpPr>
          <p:cNvPr id="149" name="Straight Arrow Connector 29"/>
          <p:cNvSpPr/>
          <p:nvPr/>
        </p:nvSpPr>
        <p:spPr>
          <a:xfrm>
            <a:off x="8239591" y="3172992"/>
            <a:ext cx="1" cy="966476"/>
          </a:xfrm>
          <a:prstGeom prst="line">
            <a:avLst/>
          </a:prstGeom>
          <a:ln w="12700">
            <a:solidFill>
              <a:srgbClr val="0039A6"/>
            </a:solidFill>
            <a:tailEnd type="triangle"/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0" name="Straight Arrow Connector 29"/>
          <p:cNvSpPr/>
          <p:nvPr/>
        </p:nvSpPr>
        <p:spPr>
          <a:xfrm flipH="1">
            <a:off x="8587582" y="3137352"/>
            <a:ext cx="1404260" cy="1083880"/>
          </a:xfrm>
          <a:prstGeom prst="line">
            <a:avLst/>
          </a:prstGeom>
          <a:ln w="12700">
            <a:solidFill>
              <a:srgbClr val="0039A6"/>
            </a:solidFill>
            <a:tailEnd type="triangle"/>
          </a:ln>
        </p:spPr>
        <p:txBody>
          <a:bodyPr lIns="65023" tIns="65023" rIns="65023" bIns="65023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1"/>
          <p:cNvSpPr txBox="1"/>
          <p:nvPr>
            <p:ph type="title"/>
          </p:nvPr>
        </p:nvSpPr>
        <p:spPr>
          <a:xfrm>
            <a:off x="664951" y="575522"/>
            <a:ext cx="11747217" cy="744136"/>
          </a:xfrm>
          <a:prstGeom prst="rect">
            <a:avLst/>
          </a:prstGeom>
        </p:spPr>
        <p:txBody>
          <a:bodyPr/>
          <a:lstStyle/>
          <a:p>
            <a:pPr/>
            <a:r>
              <a:t>Hamming code [7,4]</a:t>
            </a:r>
          </a:p>
        </p:txBody>
      </p:sp>
      <p:sp>
        <p:nvSpPr>
          <p:cNvPr id="160" name="Content Placeholder 2"/>
          <p:cNvSpPr txBox="1"/>
          <p:nvPr>
            <p:ph type="body" idx="1"/>
          </p:nvPr>
        </p:nvSpPr>
        <p:spPr>
          <a:xfrm>
            <a:off x="973102" y="1600765"/>
            <a:ext cx="7924299" cy="7270045"/>
          </a:xfrm>
          <a:prstGeom prst="rect">
            <a:avLst/>
          </a:prstGeom>
        </p:spPr>
        <p:txBody>
          <a:bodyPr/>
          <a:lstStyle/>
          <a:p>
            <a:pPr/>
            <a:r>
              <a:t>Simplest Hamming code: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4 bits of data (d1:d4) and 3 parity bits (p1:p3)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[7,4] means total 7 bits, data is 4 bits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each parity bit covers 3 data bits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the Hamming distance of every encoded word is now 3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so it is possible to detect and correct a single error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but the decoder cannot distinguish between a single-bit error of a code word and the double-bit error of another code word</a:t>
            </a:r>
          </a:p>
        </p:txBody>
      </p:sp>
      <p:sp>
        <p:nvSpPr>
          <p:cNvPr id="1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62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97400" y="2111692"/>
            <a:ext cx="3598893" cy="33409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itle 1"/>
          <p:cNvSpPr txBox="1"/>
          <p:nvPr>
            <p:ph type="title"/>
          </p:nvPr>
        </p:nvSpPr>
        <p:spPr>
          <a:xfrm>
            <a:off x="664951" y="575522"/>
            <a:ext cx="11747217" cy="744136"/>
          </a:xfrm>
          <a:prstGeom prst="rect">
            <a:avLst/>
          </a:prstGeom>
        </p:spPr>
        <p:txBody>
          <a:bodyPr/>
          <a:lstStyle/>
          <a:p>
            <a:pPr/>
            <a:r>
              <a:t>Hamming code [8,4]</a:t>
            </a:r>
          </a:p>
        </p:txBody>
      </p:sp>
      <p:sp>
        <p:nvSpPr>
          <p:cNvPr id="165" name="Content Placeholder 2"/>
          <p:cNvSpPr txBox="1"/>
          <p:nvPr>
            <p:ph type="body" idx="1"/>
          </p:nvPr>
        </p:nvSpPr>
        <p:spPr>
          <a:xfrm>
            <a:off x="657048" y="1623095"/>
            <a:ext cx="11763023" cy="7270046"/>
          </a:xfrm>
          <a:prstGeom prst="rect">
            <a:avLst/>
          </a:prstGeom>
        </p:spPr>
        <p:txBody>
          <a:bodyPr/>
          <a:lstStyle/>
          <a:p>
            <a:pPr/>
            <a:r>
              <a:t>Add a parity bit to the whole code word of the [7,4]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increases the Hamming distance to 4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</a:defRPr>
            </a:pPr>
            <a:r>
              <a:t>allows SEC/DED </a:t>
            </a:r>
          </a:p>
          <a:p>
            <a:pPr lvl="2" marL="1314450" indent="-400050">
              <a:spcBef>
                <a:spcPts val="600"/>
              </a:spcBef>
              <a:buClr>
                <a:srgbClr val="91AFBF"/>
              </a:buClr>
              <a:buSzPct val="55000"/>
              <a:defRPr sz="2800">
                <a:solidFill>
                  <a:srgbClr val="000000"/>
                </a:solidFill>
              </a:defRPr>
            </a:pPr>
            <a:r>
              <a:t>(i.e single error correction or double error detection)</a:t>
            </a:r>
          </a:p>
        </p:txBody>
      </p:sp>
      <p:sp>
        <p:nvSpPr>
          <p:cNvPr id="1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67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80313" y="3838794"/>
            <a:ext cx="5184036" cy="51840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le 1"/>
          <p:cNvSpPr txBox="1"/>
          <p:nvPr>
            <p:ph type="title"/>
          </p:nvPr>
        </p:nvSpPr>
        <p:spPr>
          <a:xfrm>
            <a:off x="705555" y="575522"/>
            <a:ext cx="11747217" cy="744136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encoding SECDED</a:t>
            </a:r>
          </a:p>
        </p:txBody>
      </p:sp>
      <p:sp>
        <p:nvSpPr>
          <p:cNvPr id="170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Hamming code [12,8]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can achieve Single Error Correction (SEC) and Double Error Detection (DED)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To calculate Hamming code: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Number bits from 1 on the left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All bit positions that are a power 2 are parity bits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Each parity bit covers certain data bits:</a:t>
            </a:r>
          </a:p>
          <a:p>
            <a:pPr lvl="2" marL="1219200" indent="-304800">
              <a:spcBef>
                <a:spcPts val="600"/>
              </a:spcBef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Bit 1 (0001) for bits (1, 3, 5, 7, 9, 11, </a:t>
            </a:r>
            <a:r>
              <a:t>…</a:t>
            </a:r>
            <a:r>
              <a:t>): XXX1</a:t>
            </a:r>
          </a:p>
          <a:p>
            <a:pPr lvl="2" marL="1219200" indent="-304800">
              <a:spcBef>
                <a:spcPts val="600"/>
              </a:spcBef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Bit 2 (0010) for bits (2, 3, 6, 7, 10, 11, 14, 15, …): XX1X</a:t>
            </a:r>
          </a:p>
          <a:p>
            <a:pPr lvl="2" marL="1219200" indent="-304800">
              <a:spcBef>
                <a:spcPts val="600"/>
              </a:spcBef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Bit 4 (0100) for bits (4-7, 12-15, 20-23, …): X1XX</a:t>
            </a:r>
          </a:p>
          <a:p>
            <a:pPr lvl="2" marL="1219200" indent="-304800">
              <a:spcBef>
                <a:spcPts val="600"/>
              </a:spcBef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Bit 8 (1000) for bits (8-15, 24-31, 40-47, …): 1XXX</a:t>
            </a:r>
          </a:p>
          <a:p>
            <a:pPr lvl="2" marL="1219200" indent="-304800">
              <a:spcBef>
                <a:spcPts val="600"/>
              </a:spcBef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Note that each bit is covered by two or more parity bits.</a:t>
            </a:r>
          </a:p>
          <a:p>
            <a:pPr lvl="1" marL="857250" indent="-400050">
              <a:spcBef>
                <a:spcPts val="600"/>
              </a:spcBef>
              <a:buClr>
                <a:srgbClr val="91AFBF"/>
              </a:buClr>
              <a:defRPr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Set parity bits to create </a:t>
            </a:r>
            <a:r>
              <a:rPr b="1" i="1" u="sng"/>
              <a:t>even parity</a:t>
            </a:r>
            <a:r>
              <a:t> for each group.</a:t>
            </a:r>
          </a:p>
        </p:txBody>
      </p:sp>
      <p:sp>
        <p:nvSpPr>
          <p:cNvPr id="1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850047"/>
      </a:dk1>
      <a:lt1>
        <a:srgbClr val="858585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7EB">
            <a:alpha val="62000"/>
          </a:srgbClr>
        </a:solidFill>
        <a:ln w="25400" cap="flat">
          <a:solidFill>
            <a:srgbClr val="75B1D4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Marker Felt"/>
            <a:ea typeface="Marker Felt"/>
            <a:cs typeface="Marker Felt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858585"/>
            </a:solidFill>
            <a:effectLst/>
            <a:uFillTx/>
            <a:latin typeface="Marker Felt"/>
            <a:ea typeface="Marker Felt"/>
            <a:cs typeface="Marker Felt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7EB">
            <a:alpha val="62000"/>
          </a:srgbClr>
        </a:solidFill>
        <a:ln w="25400" cap="flat">
          <a:solidFill>
            <a:srgbClr val="75B1D4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Marker Felt"/>
            <a:ea typeface="Marker Felt"/>
            <a:cs typeface="Marker Felt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5B1D4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858585"/>
            </a:solidFill>
            <a:effectLst/>
            <a:uFillTx/>
            <a:latin typeface="Marker Felt"/>
            <a:ea typeface="Marker Felt"/>
            <a:cs typeface="Marker Felt"/>
            <a:sym typeface="Marker Fel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